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80" r:id="rId2"/>
    <p:sldId id="256" r:id="rId3"/>
    <p:sldId id="257" r:id="rId4"/>
    <p:sldId id="258" r:id="rId5"/>
    <p:sldId id="268" r:id="rId6"/>
    <p:sldId id="259" r:id="rId7"/>
    <p:sldId id="269" r:id="rId8"/>
    <p:sldId id="260" r:id="rId9"/>
    <p:sldId id="270" r:id="rId10"/>
    <p:sldId id="261" r:id="rId11"/>
    <p:sldId id="271" r:id="rId12"/>
    <p:sldId id="272" r:id="rId13"/>
    <p:sldId id="262" r:id="rId14"/>
    <p:sldId id="273" r:id="rId15"/>
    <p:sldId id="263" r:id="rId16"/>
    <p:sldId id="274" r:id="rId17"/>
    <p:sldId id="264" r:id="rId18"/>
    <p:sldId id="275" r:id="rId19"/>
    <p:sldId id="265" r:id="rId20"/>
    <p:sldId id="276" r:id="rId21"/>
    <p:sldId id="266" r:id="rId22"/>
    <p:sldId id="277" r:id="rId23"/>
    <p:sldId id="267" r:id="rId24"/>
    <p:sldId id="278" r:id="rId25"/>
    <p:sldId id="279" r:id="rId26"/>
    <p:sldId id="281"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8" d="100"/>
          <a:sy n="78" d="100"/>
        </p:scale>
        <p:origin x="878"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240F5D-9D6A-9295-1D31-F22EFC621D9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E8A0ADF-24FC-A17F-1DD4-1A38EACE53C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3D863F8-67C5-76E0-716F-04F37B05D4DB}"/>
              </a:ext>
            </a:extLst>
          </p:cNvPr>
          <p:cNvSpPr>
            <a:spLocks noGrp="1"/>
          </p:cNvSpPr>
          <p:nvPr>
            <p:ph type="dt" sz="half" idx="10"/>
          </p:nvPr>
        </p:nvSpPr>
        <p:spPr/>
        <p:txBody>
          <a:bodyPr/>
          <a:lstStyle/>
          <a:p>
            <a:fld id="{F78B5A94-DF24-458A-940D-E4C9A4DD8E71}" type="datetimeFigureOut">
              <a:rPr lang="en-US" smtClean="0"/>
              <a:t>8/27/2026</a:t>
            </a:fld>
            <a:endParaRPr lang="en-US"/>
          </a:p>
        </p:txBody>
      </p:sp>
      <p:sp>
        <p:nvSpPr>
          <p:cNvPr id="5" name="Footer Placeholder 4">
            <a:extLst>
              <a:ext uri="{FF2B5EF4-FFF2-40B4-BE49-F238E27FC236}">
                <a16:creationId xmlns:a16="http://schemas.microsoft.com/office/drawing/2014/main" id="{4ADF72BF-6F82-85A6-760D-A684D380C20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48D38F8-1680-D876-77FD-66476DA67524}"/>
              </a:ext>
            </a:extLst>
          </p:cNvPr>
          <p:cNvSpPr>
            <a:spLocks noGrp="1"/>
          </p:cNvSpPr>
          <p:nvPr>
            <p:ph type="sldNum" sz="quarter" idx="12"/>
          </p:nvPr>
        </p:nvSpPr>
        <p:spPr/>
        <p:txBody>
          <a:bodyPr/>
          <a:lstStyle/>
          <a:p>
            <a:fld id="{3F82847C-E9A2-469C-AB1D-20C68475FA64}" type="slidenum">
              <a:rPr lang="en-US" smtClean="0"/>
              <a:t>‹#›</a:t>
            </a:fld>
            <a:endParaRPr lang="en-US"/>
          </a:p>
        </p:txBody>
      </p:sp>
    </p:spTree>
    <p:extLst>
      <p:ext uri="{BB962C8B-B14F-4D97-AF65-F5344CB8AC3E}">
        <p14:creationId xmlns:p14="http://schemas.microsoft.com/office/powerpoint/2010/main" val="14417294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0E0A8F-6A18-73C9-552E-DDA8F8C2D2D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0BDE622-54CA-E3E7-F63C-D73554299BC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62AD6DD-289E-3103-6152-D3477703F245}"/>
              </a:ext>
            </a:extLst>
          </p:cNvPr>
          <p:cNvSpPr>
            <a:spLocks noGrp="1"/>
          </p:cNvSpPr>
          <p:nvPr>
            <p:ph type="dt" sz="half" idx="10"/>
          </p:nvPr>
        </p:nvSpPr>
        <p:spPr/>
        <p:txBody>
          <a:bodyPr/>
          <a:lstStyle/>
          <a:p>
            <a:fld id="{F78B5A94-DF24-458A-940D-E4C9A4DD8E71}" type="datetimeFigureOut">
              <a:rPr lang="en-US" smtClean="0"/>
              <a:t>8/27/2026</a:t>
            </a:fld>
            <a:endParaRPr lang="en-US"/>
          </a:p>
        </p:txBody>
      </p:sp>
      <p:sp>
        <p:nvSpPr>
          <p:cNvPr id="5" name="Footer Placeholder 4">
            <a:extLst>
              <a:ext uri="{FF2B5EF4-FFF2-40B4-BE49-F238E27FC236}">
                <a16:creationId xmlns:a16="http://schemas.microsoft.com/office/drawing/2014/main" id="{806753A2-9DB7-4FC8-71BB-1DF9133F83B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4A14BE5-394B-AC45-1EFC-BD18C0268B1F}"/>
              </a:ext>
            </a:extLst>
          </p:cNvPr>
          <p:cNvSpPr>
            <a:spLocks noGrp="1"/>
          </p:cNvSpPr>
          <p:nvPr>
            <p:ph type="sldNum" sz="quarter" idx="12"/>
          </p:nvPr>
        </p:nvSpPr>
        <p:spPr/>
        <p:txBody>
          <a:bodyPr/>
          <a:lstStyle/>
          <a:p>
            <a:fld id="{3F82847C-E9A2-469C-AB1D-20C68475FA64}" type="slidenum">
              <a:rPr lang="en-US" smtClean="0"/>
              <a:t>‹#›</a:t>
            </a:fld>
            <a:endParaRPr lang="en-US"/>
          </a:p>
        </p:txBody>
      </p:sp>
    </p:spTree>
    <p:extLst>
      <p:ext uri="{BB962C8B-B14F-4D97-AF65-F5344CB8AC3E}">
        <p14:creationId xmlns:p14="http://schemas.microsoft.com/office/powerpoint/2010/main" val="14771209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13EC5D-F293-B62F-344B-30614A0F3ED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652997B-2A9C-9208-475C-0C65F7C122D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18840E3-FC7E-5991-A439-142420E1949D}"/>
              </a:ext>
            </a:extLst>
          </p:cNvPr>
          <p:cNvSpPr>
            <a:spLocks noGrp="1"/>
          </p:cNvSpPr>
          <p:nvPr>
            <p:ph type="dt" sz="half" idx="10"/>
          </p:nvPr>
        </p:nvSpPr>
        <p:spPr/>
        <p:txBody>
          <a:bodyPr/>
          <a:lstStyle/>
          <a:p>
            <a:fld id="{F78B5A94-DF24-458A-940D-E4C9A4DD8E71}" type="datetimeFigureOut">
              <a:rPr lang="en-US" smtClean="0"/>
              <a:t>8/27/2026</a:t>
            </a:fld>
            <a:endParaRPr lang="en-US"/>
          </a:p>
        </p:txBody>
      </p:sp>
      <p:sp>
        <p:nvSpPr>
          <p:cNvPr id="5" name="Footer Placeholder 4">
            <a:extLst>
              <a:ext uri="{FF2B5EF4-FFF2-40B4-BE49-F238E27FC236}">
                <a16:creationId xmlns:a16="http://schemas.microsoft.com/office/drawing/2014/main" id="{B9FDC3D6-73EA-1256-D43A-9D61F9A6F4E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81DEC03-0D10-4840-1A98-44374DF3D049}"/>
              </a:ext>
            </a:extLst>
          </p:cNvPr>
          <p:cNvSpPr>
            <a:spLocks noGrp="1"/>
          </p:cNvSpPr>
          <p:nvPr>
            <p:ph type="sldNum" sz="quarter" idx="12"/>
          </p:nvPr>
        </p:nvSpPr>
        <p:spPr/>
        <p:txBody>
          <a:bodyPr/>
          <a:lstStyle/>
          <a:p>
            <a:fld id="{3F82847C-E9A2-469C-AB1D-20C68475FA64}" type="slidenum">
              <a:rPr lang="en-US" smtClean="0"/>
              <a:t>‹#›</a:t>
            </a:fld>
            <a:endParaRPr lang="en-US"/>
          </a:p>
        </p:txBody>
      </p:sp>
    </p:spTree>
    <p:extLst>
      <p:ext uri="{BB962C8B-B14F-4D97-AF65-F5344CB8AC3E}">
        <p14:creationId xmlns:p14="http://schemas.microsoft.com/office/powerpoint/2010/main" val="42791685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D1A21B-227C-26E2-3E59-7E636B9D642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735C666-F187-FA85-6738-5568B9F46F4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FB97E88-CE01-C167-C461-6E3F9A66139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8EBFA7D-D3CD-8850-294F-AD80880375A1}"/>
              </a:ext>
            </a:extLst>
          </p:cNvPr>
          <p:cNvSpPr>
            <a:spLocks noGrp="1"/>
          </p:cNvSpPr>
          <p:nvPr>
            <p:ph type="dt" sz="half" idx="10"/>
          </p:nvPr>
        </p:nvSpPr>
        <p:spPr/>
        <p:txBody>
          <a:bodyPr/>
          <a:lstStyle/>
          <a:p>
            <a:fld id="{F78B5A94-DF24-458A-940D-E4C9A4DD8E71}" type="datetimeFigureOut">
              <a:rPr lang="en-US" smtClean="0"/>
              <a:t>8/27/2026</a:t>
            </a:fld>
            <a:endParaRPr lang="en-US"/>
          </a:p>
        </p:txBody>
      </p:sp>
      <p:sp>
        <p:nvSpPr>
          <p:cNvPr id="6" name="Footer Placeholder 5">
            <a:extLst>
              <a:ext uri="{FF2B5EF4-FFF2-40B4-BE49-F238E27FC236}">
                <a16:creationId xmlns:a16="http://schemas.microsoft.com/office/drawing/2014/main" id="{7D294A0C-9A6B-069E-2737-4BE15309B6B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086A09D-1454-4329-35BB-9278A845021E}"/>
              </a:ext>
            </a:extLst>
          </p:cNvPr>
          <p:cNvSpPr>
            <a:spLocks noGrp="1"/>
          </p:cNvSpPr>
          <p:nvPr>
            <p:ph type="sldNum" sz="quarter" idx="12"/>
          </p:nvPr>
        </p:nvSpPr>
        <p:spPr/>
        <p:txBody>
          <a:bodyPr/>
          <a:lstStyle/>
          <a:p>
            <a:fld id="{3F82847C-E9A2-469C-AB1D-20C68475FA64}" type="slidenum">
              <a:rPr lang="en-US" smtClean="0"/>
              <a:t>‹#›</a:t>
            </a:fld>
            <a:endParaRPr lang="en-US"/>
          </a:p>
        </p:txBody>
      </p:sp>
    </p:spTree>
    <p:extLst>
      <p:ext uri="{BB962C8B-B14F-4D97-AF65-F5344CB8AC3E}">
        <p14:creationId xmlns:p14="http://schemas.microsoft.com/office/powerpoint/2010/main" val="18966339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52A8FE-A7CE-A0D9-5BA6-77BFDD1C227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743B6F9-1CB8-9DC2-988A-A4C21357667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C57EEB4-91E8-0BCF-7E40-0AF83B3D240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6A10DEB-C6F3-D946-9F5A-3DE1F592440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F9866D-FD7E-51DB-49C2-4E6AFBEBF35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AAEA65B-CE14-FA04-2D90-65FAC8CB01B2}"/>
              </a:ext>
            </a:extLst>
          </p:cNvPr>
          <p:cNvSpPr>
            <a:spLocks noGrp="1"/>
          </p:cNvSpPr>
          <p:nvPr>
            <p:ph type="dt" sz="half" idx="10"/>
          </p:nvPr>
        </p:nvSpPr>
        <p:spPr/>
        <p:txBody>
          <a:bodyPr/>
          <a:lstStyle/>
          <a:p>
            <a:fld id="{F78B5A94-DF24-458A-940D-E4C9A4DD8E71}" type="datetimeFigureOut">
              <a:rPr lang="en-US" smtClean="0"/>
              <a:t>8/27/2026</a:t>
            </a:fld>
            <a:endParaRPr lang="en-US"/>
          </a:p>
        </p:txBody>
      </p:sp>
      <p:sp>
        <p:nvSpPr>
          <p:cNvPr id="8" name="Footer Placeholder 7">
            <a:extLst>
              <a:ext uri="{FF2B5EF4-FFF2-40B4-BE49-F238E27FC236}">
                <a16:creationId xmlns:a16="http://schemas.microsoft.com/office/drawing/2014/main" id="{D222369E-99A7-CD70-2098-1EF6257B338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74FE159-55C4-D889-1B60-7BB4B2F6FC2E}"/>
              </a:ext>
            </a:extLst>
          </p:cNvPr>
          <p:cNvSpPr>
            <a:spLocks noGrp="1"/>
          </p:cNvSpPr>
          <p:nvPr>
            <p:ph type="sldNum" sz="quarter" idx="12"/>
          </p:nvPr>
        </p:nvSpPr>
        <p:spPr/>
        <p:txBody>
          <a:bodyPr/>
          <a:lstStyle/>
          <a:p>
            <a:fld id="{3F82847C-E9A2-469C-AB1D-20C68475FA64}" type="slidenum">
              <a:rPr lang="en-US" smtClean="0"/>
              <a:t>‹#›</a:t>
            </a:fld>
            <a:endParaRPr lang="en-US"/>
          </a:p>
        </p:txBody>
      </p:sp>
    </p:spTree>
    <p:extLst>
      <p:ext uri="{BB962C8B-B14F-4D97-AF65-F5344CB8AC3E}">
        <p14:creationId xmlns:p14="http://schemas.microsoft.com/office/powerpoint/2010/main" val="12242434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34DDE3-617C-CD65-45C9-4ACB5F7343D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48754CC-9BEA-DEF1-8A62-ADF4C5CAFF96}"/>
              </a:ext>
            </a:extLst>
          </p:cNvPr>
          <p:cNvSpPr>
            <a:spLocks noGrp="1"/>
          </p:cNvSpPr>
          <p:nvPr>
            <p:ph type="dt" sz="half" idx="10"/>
          </p:nvPr>
        </p:nvSpPr>
        <p:spPr/>
        <p:txBody>
          <a:bodyPr/>
          <a:lstStyle/>
          <a:p>
            <a:fld id="{F78B5A94-DF24-458A-940D-E4C9A4DD8E71}" type="datetimeFigureOut">
              <a:rPr lang="en-US" smtClean="0"/>
              <a:t>8/27/2026</a:t>
            </a:fld>
            <a:endParaRPr lang="en-US"/>
          </a:p>
        </p:txBody>
      </p:sp>
      <p:sp>
        <p:nvSpPr>
          <p:cNvPr id="4" name="Footer Placeholder 3">
            <a:extLst>
              <a:ext uri="{FF2B5EF4-FFF2-40B4-BE49-F238E27FC236}">
                <a16:creationId xmlns:a16="http://schemas.microsoft.com/office/drawing/2014/main" id="{7FF518AC-3894-4A7B-3E81-1C5986B9387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27BCC9F-77F3-0128-E317-0FE82A0CE4EE}"/>
              </a:ext>
            </a:extLst>
          </p:cNvPr>
          <p:cNvSpPr>
            <a:spLocks noGrp="1"/>
          </p:cNvSpPr>
          <p:nvPr>
            <p:ph type="sldNum" sz="quarter" idx="12"/>
          </p:nvPr>
        </p:nvSpPr>
        <p:spPr/>
        <p:txBody>
          <a:bodyPr/>
          <a:lstStyle/>
          <a:p>
            <a:fld id="{3F82847C-E9A2-469C-AB1D-20C68475FA64}" type="slidenum">
              <a:rPr lang="en-US" smtClean="0"/>
              <a:t>‹#›</a:t>
            </a:fld>
            <a:endParaRPr lang="en-US"/>
          </a:p>
        </p:txBody>
      </p:sp>
    </p:spTree>
    <p:extLst>
      <p:ext uri="{BB962C8B-B14F-4D97-AF65-F5344CB8AC3E}">
        <p14:creationId xmlns:p14="http://schemas.microsoft.com/office/powerpoint/2010/main" val="16300763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AAF0637-86FF-B75C-88A2-0670B4375B86}"/>
              </a:ext>
            </a:extLst>
          </p:cNvPr>
          <p:cNvSpPr>
            <a:spLocks noGrp="1"/>
          </p:cNvSpPr>
          <p:nvPr>
            <p:ph type="dt" sz="half" idx="10"/>
          </p:nvPr>
        </p:nvSpPr>
        <p:spPr/>
        <p:txBody>
          <a:bodyPr/>
          <a:lstStyle/>
          <a:p>
            <a:fld id="{F78B5A94-DF24-458A-940D-E4C9A4DD8E71}" type="datetimeFigureOut">
              <a:rPr lang="en-US" smtClean="0"/>
              <a:t>8/27/2026</a:t>
            </a:fld>
            <a:endParaRPr lang="en-US"/>
          </a:p>
        </p:txBody>
      </p:sp>
      <p:sp>
        <p:nvSpPr>
          <p:cNvPr id="3" name="Footer Placeholder 2">
            <a:extLst>
              <a:ext uri="{FF2B5EF4-FFF2-40B4-BE49-F238E27FC236}">
                <a16:creationId xmlns:a16="http://schemas.microsoft.com/office/drawing/2014/main" id="{630E0584-0C41-6F78-0144-14C0A69BEA0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854AC3E-AE20-5CF7-CE85-171964AA94AF}"/>
              </a:ext>
            </a:extLst>
          </p:cNvPr>
          <p:cNvSpPr>
            <a:spLocks noGrp="1"/>
          </p:cNvSpPr>
          <p:nvPr>
            <p:ph type="sldNum" sz="quarter" idx="12"/>
          </p:nvPr>
        </p:nvSpPr>
        <p:spPr/>
        <p:txBody>
          <a:bodyPr/>
          <a:lstStyle/>
          <a:p>
            <a:fld id="{3F82847C-E9A2-469C-AB1D-20C68475FA64}" type="slidenum">
              <a:rPr lang="en-US" smtClean="0"/>
              <a:t>‹#›</a:t>
            </a:fld>
            <a:endParaRPr lang="en-US"/>
          </a:p>
        </p:txBody>
      </p:sp>
    </p:spTree>
    <p:extLst>
      <p:ext uri="{BB962C8B-B14F-4D97-AF65-F5344CB8AC3E}">
        <p14:creationId xmlns:p14="http://schemas.microsoft.com/office/powerpoint/2010/main" val="32092131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678B3B-EA09-3728-BB5B-239A962A482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325F865-951E-C1D2-A3A1-8F4560D40DA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2A923CC-F24D-00BD-8E0B-6B092C9EE30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C7FA3A8-08BC-6459-D93D-7C1AE9BA3257}"/>
              </a:ext>
            </a:extLst>
          </p:cNvPr>
          <p:cNvSpPr>
            <a:spLocks noGrp="1"/>
          </p:cNvSpPr>
          <p:nvPr>
            <p:ph type="dt" sz="half" idx="10"/>
          </p:nvPr>
        </p:nvSpPr>
        <p:spPr/>
        <p:txBody>
          <a:bodyPr/>
          <a:lstStyle/>
          <a:p>
            <a:fld id="{F78B5A94-DF24-458A-940D-E4C9A4DD8E71}" type="datetimeFigureOut">
              <a:rPr lang="en-US" smtClean="0"/>
              <a:t>8/27/2026</a:t>
            </a:fld>
            <a:endParaRPr lang="en-US"/>
          </a:p>
        </p:txBody>
      </p:sp>
      <p:sp>
        <p:nvSpPr>
          <p:cNvPr id="6" name="Footer Placeholder 5">
            <a:extLst>
              <a:ext uri="{FF2B5EF4-FFF2-40B4-BE49-F238E27FC236}">
                <a16:creationId xmlns:a16="http://schemas.microsoft.com/office/drawing/2014/main" id="{E355D5B3-4EAC-7FBE-BE35-ED59E558C0F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22B13D2-4ED8-4B57-9F27-F42235EBD999}"/>
              </a:ext>
            </a:extLst>
          </p:cNvPr>
          <p:cNvSpPr>
            <a:spLocks noGrp="1"/>
          </p:cNvSpPr>
          <p:nvPr>
            <p:ph type="sldNum" sz="quarter" idx="12"/>
          </p:nvPr>
        </p:nvSpPr>
        <p:spPr/>
        <p:txBody>
          <a:bodyPr/>
          <a:lstStyle/>
          <a:p>
            <a:fld id="{3F82847C-E9A2-469C-AB1D-20C68475FA64}" type="slidenum">
              <a:rPr lang="en-US" smtClean="0"/>
              <a:t>‹#›</a:t>
            </a:fld>
            <a:endParaRPr lang="en-US"/>
          </a:p>
        </p:txBody>
      </p:sp>
    </p:spTree>
    <p:extLst>
      <p:ext uri="{BB962C8B-B14F-4D97-AF65-F5344CB8AC3E}">
        <p14:creationId xmlns:p14="http://schemas.microsoft.com/office/powerpoint/2010/main" val="35852165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5E9920-DAC6-E4F1-00DE-52F89D19770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51DD614-67E5-846B-B2F9-1FCDC0AB0E1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B8C4AEE-9428-9780-51C5-DD99891E1D4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2747568-5A08-5605-350D-40F1B4421782}"/>
              </a:ext>
            </a:extLst>
          </p:cNvPr>
          <p:cNvSpPr>
            <a:spLocks noGrp="1"/>
          </p:cNvSpPr>
          <p:nvPr>
            <p:ph type="dt" sz="half" idx="10"/>
          </p:nvPr>
        </p:nvSpPr>
        <p:spPr/>
        <p:txBody>
          <a:bodyPr/>
          <a:lstStyle/>
          <a:p>
            <a:fld id="{F78B5A94-DF24-458A-940D-E4C9A4DD8E71}" type="datetimeFigureOut">
              <a:rPr lang="en-US" smtClean="0"/>
              <a:t>8/27/2026</a:t>
            </a:fld>
            <a:endParaRPr lang="en-US"/>
          </a:p>
        </p:txBody>
      </p:sp>
      <p:sp>
        <p:nvSpPr>
          <p:cNvPr id="6" name="Footer Placeholder 5">
            <a:extLst>
              <a:ext uri="{FF2B5EF4-FFF2-40B4-BE49-F238E27FC236}">
                <a16:creationId xmlns:a16="http://schemas.microsoft.com/office/drawing/2014/main" id="{9E2EBD45-2B0D-FEA7-32D4-81E9353A2F4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D0FB47C-2A5B-A378-D92E-C8F27C42E6B7}"/>
              </a:ext>
            </a:extLst>
          </p:cNvPr>
          <p:cNvSpPr>
            <a:spLocks noGrp="1"/>
          </p:cNvSpPr>
          <p:nvPr>
            <p:ph type="sldNum" sz="quarter" idx="12"/>
          </p:nvPr>
        </p:nvSpPr>
        <p:spPr/>
        <p:txBody>
          <a:bodyPr/>
          <a:lstStyle/>
          <a:p>
            <a:fld id="{3F82847C-E9A2-469C-AB1D-20C68475FA64}" type="slidenum">
              <a:rPr lang="en-US" smtClean="0"/>
              <a:t>‹#›</a:t>
            </a:fld>
            <a:endParaRPr lang="en-US"/>
          </a:p>
        </p:txBody>
      </p:sp>
    </p:spTree>
    <p:extLst>
      <p:ext uri="{BB962C8B-B14F-4D97-AF65-F5344CB8AC3E}">
        <p14:creationId xmlns:p14="http://schemas.microsoft.com/office/powerpoint/2010/main" val="12566262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8D399E-251F-8690-8D3B-CAB59D032A3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24FD7E7-45C5-FF9D-5854-5B12CE42C88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26A8037-DCAC-A4B7-C7A6-3A3CBE3146C4}"/>
              </a:ext>
            </a:extLst>
          </p:cNvPr>
          <p:cNvSpPr>
            <a:spLocks noGrp="1"/>
          </p:cNvSpPr>
          <p:nvPr>
            <p:ph type="dt" sz="half" idx="10"/>
          </p:nvPr>
        </p:nvSpPr>
        <p:spPr/>
        <p:txBody>
          <a:bodyPr/>
          <a:lstStyle/>
          <a:p>
            <a:fld id="{F78B5A94-DF24-458A-940D-E4C9A4DD8E71}" type="datetimeFigureOut">
              <a:rPr lang="en-US" smtClean="0"/>
              <a:t>8/27/2026</a:t>
            </a:fld>
            <a:endParaRPr lang="en-US"/>
          </a:p>
        </p:txBody>
      </p:sp>
      <p:sp>
        <p:nvSpPr>
          <p:cNvPr id="5" name="Footer Placeholder 4">
            <a:extLst>
              <a:ext uri="{FF2B5EF4-FFF2-40B4-BE49-F238E27FC236}">
                <a16:creationId xmlns:a16="http://schemas.microsoft.com/office/drawing/2014/main" id="{FDDCD599-8522-08EF-2897-F6EE6594A11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18EE2F7-C14A-72DD-725A-9385DDA31E47}"/>
              </a:ext>
            </a:extLst>
          </p:cNvPr>
          <p:cNvSpPr>
            <a:spLocks noGrp="1"/>
          </p:cNvSpPr>
          <p:nvPr>
            <p:ph type="sldNum" sz="quarter" idx="12"/>
          </p:nvPr>
        </p:nvSpPr>
        <p:spPr/>
        <p:txBody>
          <a:bodyPr/>
          <a:lstStyle/>
          <a:p>
            <a:fld id="{3F82847C-E9A2-469C-AB1D-20C68475FA64}" type="slidenum">
              <a:rPr lang="en-US" smtClean="0"/>
              <a:t>‹#›</a:t>
            </a:fld>
            <a:endParaRPr lang="en-US"/>
          </a:p>
        </p:txBody>
      </p:sp>
    </p:spTree>
    <p:extLst>
      <p:ext uri="{BB962C8B-B14F-4D97-AF65-F5344CB8AC3E}">
        <p14:creationId xmlns:p14="http://schemas.microsoft.com/office/powerpoint/2010/main" val="33799084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8A01AA7-99B7-B6EB-E1A5-F18A27668C7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D44999A-43CC-3409-720E-5CE8522CF77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46D3A31-E50B-4E1D-2D27-C7C8519CC668}"/>
              </a:ext>
            </a:extLst>
          </p:cNvPr>
          <p:cNvSpPr>
            <a:spLocks noGrp="1"/>
          </p:cNvSpPr>
          <p:nvPr>
            <p:ph type="dt" sz="half" idx="10"/>
          </p:nvPr>
        </p:nvSpPr>
        <p:spPr/>
        <p:txBody>
          <a:bodyPr/>
          <a:lstStyle/>
          <a:p>
            <a:fld id="{F78B5A94-DF24-458A-940D-E4C9A4DD8E71}" type="datetimeFigureOut">
              <a:rPr lang="en-US" smtClean="0"/>
              <a:t>8/27/2026</a:t>
            </a:fld>
            <a:endParaRPr lang="en-US"/>
          </a:p>
        </p:txBody>
      </p:sp>
      <p:sp>
        <p:nvSpPr>
          <p:cNvPr id="5" name="Footer Placeholder 4">
            <a:extLst>
              <a:ext uri="{FF2B5EF4-FFF2-40B4-BE49-F238E27FC236}">
                <a16:creationId xmlns:a16="http://schemas.microsoft.com/office/drawing/2014/main" id="{445A56F2-3E27-DBAE-0A9F-C1D3216F258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15AFB81-AE52-7683-4416-C6035DFED134}"/>
              </a:ext>
            </a:extLst>
          </p:cNvPr>
          <p:cNvSpPr>
            <a:spLocks noGrp="1"/>
          </p:cNvSpPr>
          <p:nvPr>
            <p:ph type="sldNum" sz="quarter" idx="12"/>
          </p:nvPr>
        </p:nvSpPr>
        <p:spPr/>
        <p:txBody>
          <a:bodyPr/>
          <a:lstStyle/>
          <a:p>
            <a:fld id="{3F82847C-E9A2-469C-AB1D-20C68475FA64}" type="slidenum">
              <a:rPr lang="en-US" smtClean="0"/>
              <a:t>‹#›</a:t>
            </a:fld>
            <a:endParaRPr lang="en-US"/>
          </a:p>
        </p:txBody>
      </p:sp>
    </p:spTree>
    <p:extLst>
      <p:ext uri="{BB962C8B-B14F-4D97-AF65-F5344CB8AC3E}">
        <p14:creationId xmlns:p14="http://schemas.microsoft.com/office/powerpoint/2010/main" val="31142321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A281D35-040D-E062-F4D4-CE691F1E564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3CA6C9D-D608-FD7B-E81E-739C606C937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1DDE6D0-EB88-BDDC-4526-790481AF69D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78B5A94-DF24-458A-940D-E4C9A4DD8E71}" type="datetimeFigureOut">
              <a:rPr lang="en-US" smtClean="0"/>
              <a:t>8/27/2026</a:t>
            </a:fld>
            <a:endParaRPr lang="en-US"/>
          </a:p>
        </p:txBody>
      </p:sp>
      <p:sp>
        <p:nvSpPr>
          <p:cNvPr id="5" name="Footer Placeholder 4">
            <a:extLst>
              <a:ext uri="{FF2B5EF4-FFF2-40B4-BE49-F238E27FC236}">
                <a16:creationId xmlns:a16="http://schemas.microsoft.com/office/drawing/2014/main" id="{603EB617-5B22-AEBE-1E5C-6DF51B6E677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AC47054E-4EDB-4162-4375-51AA971D79F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F82847C-E9A2-469C-AB1D-20C68475FA64}" type="slidenum">
              <a:rPr lang="en-US" smtClean="0"/>
              <a:t>‹#›</a:t>
            </a:fld>
            <a:endParaRPr lang="en-US"/>
          </a:p>
        </p:txBody>
      </p:sp>
    </p:spTree>
    <p:extLst>
      <p:ext uri="{BB962C8B-B14F-4D97-AF65-F5344CB8AC3E}">
        <p14:creationId xmlns:p14="http://schemas.microsoft.com/office/powerpoint/2010/main" val="4971468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www.biblestudy.org/bibleref/meaning-of-numbers-in-bible/1.html"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www.biblestudy.org/bibleref/meaning-of-numbers-in-bible/2.html"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3" Type="http://schemas.openxmlformats.org/officeDocument/2006/relationships/hyperlink" Target="https://www.kingjamesbibleonline.org/Luke-22-16/" TargetMode="External"/><Relationship Id="rId2" Type="http://schemas.openxmlformats.org/officeDocument/2006/relationships/hyperlink" Target="https://www.kingjamesbibleonline.org/Luke-22-15/" TargetMode="External"/><Relationship Id="rId1" Type="http://schemas.openxmlformats.org/officeDocument/2006/relationships/slideLayout" Target="../slideLayouts/slideLayout9.xml"/><Relationship Id="rId4" Type="http://schemas.openxmlformats.org/officeDocument/2006/relationships/image" Target="../media/image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174A18-C2F1-2886-5EA6-0AE23DD55A44}"/>
              </a:ext>
            </a:extLst>
          </p:cNvPr>
          <p:cNvSpPr>
            <a:spLocks noGrp="1"/>
          </p:cNvSpPr>
          <p:nvPr>
            <p:ph type="title"/>
          </p:nvPr>
        </p:nvSpPr>
        <p:spPr/>
        <p:txBody>
          <a:bodyPr/>
          <a:lstStyle/>
          <a:p>
            <a:endParaRPr lang="en-US"/>
          </a:p>
        </p:txBody>
      </p:sp>
      <p:pic>
        <p:nvPicPr>
          <p:cNvPr id="7" name="Content Placeholder 6">
            <a:extLst>
              <a:ext uri="{FF2B5EF4-FFF2-40B4-BE49-F238E27FC236}">
                <a16:creationId xmlns:a16="http://schemas.microsoft.com/office/drawing/2014/main" id="{7721EFCE-2F60-4A94-AFB6-223C721336E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773345" y="562708"/>
            <a:ext cx="6410848" cy="5614255"/>
          </a:xfrm>
          <a:prstGeom prst="rect">
            <a:avLst/>
          </a:prstGeom>
        </p:spPr>
      </p:pic>
    </p:spTree>
    <p:extLst>
      <p:ext uri="{BB962C8B-B14F-4D97-AF65-F5344CB8AC3E}">
        <p14:creationId xmlns:p14="http://schemas.microsoft.com/office/powerpoint/2010/main" val="37585960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D01FC6C-E32D-545B-9BFC-F9745277A5D8}"/>
              </a:ext>
            </a:extLst>
          </p:cNvPr>
          <p:cNvSpPr>
            <a:spLocks noGrp="1"/>
          </p:cNvSpPr>
          <p:nvPr>
            <p:ph type="title"/>
          </p:nvPr>
        </p:nvSpPr>
        <p:spPr/>
        <p:txBody>
          <a:bodyPr/>
          <a:lstStyle/>
          <a:p>
            <a:pPr algn="ctr"/>
            <a:r>
              <a:rPr lang="en-US" b="1" dirty="0"/>
              <a:t>Laws of God &amp; Physics</a:t>
            </a:r>
            <a:endParaRPr lang="en-US" dirty="0"/>
          </a:p>
        </p:txBody>
      </p:sp>
      <p:pic>
        <p:nvPicPr>
          <p:cNvPr id="11" name="Content Placeholder 10">
            <a:extLst>
              <a:ext uri="{FF2B5EF4-FFF2-40B4-BE49-F238E27FC236}">
                <a16:creationId xmlns:a16="http://schemas.microsoft.com/office/drawing/2014/main" id="{8AEB0AAB-ED31-B973-CC38-DACEE5ACA93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120726" y="1825625"/>
            <a:ext cx="5950547" cy="4351338"/>
          </a:xfrm>
          <a:prstGeom prst="rect">
            <a:avLst/>
          </a:prstGeom>
        </p:spPr>
      </p:pic>
    </p:spTree>
    <p:extLst>
      <p:ext uri="{BB962C8B-B14F-4D97-AF65-F5344CB8AC3E}">
        <p14:creationId xmlns:p14="http://schemas.microsoft.com/office/powerpoint/2010/main" val="9123263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DA3C418-758E-4180-A5D0-8655D68045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8C8EF06-5EC3-4883-AFAF-D74FF46550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5135971" cy="6871648"/>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a:extLst>
              <a:ext uri="{FF2B5EF4-FFF2-40B4-BE49-F238E27FC236}">
                <a16:creationId xmlns:a16="http://schemas.microsoft.com/office/drawing/2014/main" id="{22938E60-1BA0-36A1-B7E3-6FF96FB70B00}"/>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t="1215" r="-2" b="1829"/>
          <a:stretch>
            <a:fillRect/>
          </a:stretch>
        </p:blipFill>
        <p:spPr>
          <a:xfrm>
            <a:off x="2915455" y="10"/>
            <a:ext cx="9276545" cy="6857990"/>
          </a:xfrm>
          <a:custGeom>
            <a:avLst/>
            <a:gdLst/>
            <a:ahLst/>
            <a:cxnLst/>
            <a:rect l="l" t="t" r="r" b="b"/>
            <a:pathLst>
              <a:path w="9276545" h="6871647">
                <a:moveTo>
                  <a:pt x="9276545" y="0"/>
                </a:moveTo>
                <a:lnTo>
                  <a:pt x="9276545" y="6858000"/>
                </a:lnTo>
                <a:lnTo>
                  <a:pt x="1546051" y="6871647"/>
                </a:lnTo>
                <a:lnTo>
                  <a:pt x="1535751" y="6828910"/>
                </a:lnTo>
                <a:cubicBezTo>
                  <a:pt x="1530460" y="6775140"/>
                  <a:pt x="1515370" y="6618042"/>
                  <a:pt x="1514301" y="6549029"/>
                </a:cubicBezTo>
                <a:cubicBezTo>
                  <a:pt x="1518045" y="6491396"/>
                  <a:pt x="1528503" y="6450608"/>
                  <a:pt x="1529339" y="6414828"/>
                </a:cubicBezTo>
                <a:cubicBezTo>
                  <a:pt x="1525062" y="6359280"/>
                  <a:pt x="1502062" y="6307149"/>
                  <a:pt x="1493941" y="6268848"/>
                </a:cubicBezTo>
                <a:cubicBezTo>
                  <a:pt x="1502669" y="6254191"/>
                  <a:pt x="1469920" y="6200171"/>
                  <a:pt x="1480613" y="6185025"/>
                </a:cubicBezTo>
                <a:cubicBezTo>
                  <a:pt x="1481020" y="6164522"/>
                  <a:pt x="1458164" y="6060790"/>
                  <a:pt x="1443364" y="6018360"/>
                </a:cubicBezTo>
                <a:cubicBezTo>
                  <a:pt x="1426694" y="5970758"/>
                  <a:pt x="1390307" y="5920074"/>
                  <a:pt x="1380584" y="5899407"/>
                </a:cubicBezTo>
                <a:cubicBezTo>
                  <a:pt x="1370860" y="5878740"/>
                  <a:pt x="1392244" y="5920877"/>
                  <a:pt x="1385023" y="5894356"/>
                </a:cubicBezTo>
                <a:cubicBezTo>
                  <a:pt x="1377800" y="5867835"/>
                  <a:pt x="1345702" y="5770498"/>
                  <a:pt x="1337254" y="5740279"/>
                </a:cubicBezTo>
                <a:cubicBezTo>
                  <a:pt x="1353956" y="5738860"/>
                  <a:pt x="1323673" y="5722040"/>
                  <a:pt x="1334321" y="5713042"/>
                </a:cubicBezTo>
                <a:cubicBezTo>
                  <a:pt x="1343675" y="5706701"/>
                  <a:pt x="1336672" y="5700118"/>
                  <a:pt x="1335877" y="5692870"/>
                </a:cubicBezTo>
                <a:cubicBezTo>
                  <a:pt x="1343201" y="5683812"/>
                  <a:pt x="1329617" y="5652064"/>
                  <a:pt x="1319978" y="5643427"/>
                </a:cubicBezTo>
                <a:cubicBezTo>
                  <a:pt x="1286551" y="5622177"/>
                  <a:pt x="1310947" y="5579803"/>
                  <a:pt x="1285321" y="5562271"/>
                </a:cubicBezTo>
                <a:cubicBezTo>
                  <a:pt x="1281540" y="5556238"/>
                  <a:pt x="1279983" y="5550455"/>
                  <a:pt x="1279815" y="5544867"/>
                </a:cubicBezTo>
                <a:lnTo>
                  <a:pt x="1282507" y="5529404"/>
                </a:lnTo>
                <a:lnTo>
                  <a:pt x="1289604" y="5525378"/>
                </a:lnTo>
                <a:lnTo>
                  <a:pt x="1287766" y="5515726"/>
                </a:lnTo>
                <a:lnTo>
                  <a:pt x="1288829" y="5513051"/>
                </a:lnTo>
                <a:cubicBezTo>
                  <a:pt x="1290896" y="5507946"/>
                  <a:pt x="1292688" y="5502897"/>
                  <a:pt x="1293373" y="5497833"/>
                </a:cubicBezTo>
                <a:cubicBezTo>
                  <a:pt x="1288690" y="5483829"/>
                  <a:pt x="1272696" y="5459278"/>
                  <a:pt x="1260736" y="5429027"/>
                </a:cubicBezTo>
                <a:cubicBezTo>
                  <a:pt x="1238579" y="5396416"/>
                  <a:pt x="1238884" y="5351600"/>
                  <a:pt x="1221610" y="5316328"/>
                </a:cubicBezTo>
                <a:lnTo>
                  <a:pt x="1216099" y="5309330"/>
                </a:lnTo>
                <a:lnTo>
                  <a:pt x="1217278" y="5279477"/>
                </a:lnTo>
                <a:cubicBezTo>
                  <a:pt x="1221588" y="5274318"/>
                  <a:pt x="1222716" y="5266940"/>
                  <a:pt x="1218469" y="5260597"/>
                </a:cubicBezTo>
                <a:lnTo>
                  <a:pt x="1206220" y="5152555"/>
                </a:lnTo>
                <a:cubicBezTo>
                  <a:pt x="1205294" y="5116878"/>
                  <a:pt x="1196908" y="5101727"/>
                  <a:pt x="1212921" y="5046536"/>
                </a:cubicBezTo>
                <a:cubicBezTo>
                  <a:pt x="1234138" y="4987918"/>
                  <a:pt x="1204801" y="4903116"/>
                  <a:pt x="1212183" y="4837345"/>
                </a:cubicBezTo>
                <a:cubicBezTo>
                  <a:pt x="1183151" y="4802424"/>
                  <a:pt x="1209228" y="4821062"/>
                  <a:pt x="1202048" y="4784195"/>
                </a:cubicBezTo>
                <a:cubicBezTo>
                  <a:pt x="1202483" y="4760878"/>
                  <a:pt x="1202919" y="4737561"/>
                  <a:pt x="1203354" y="4714245"/>
                </a:cubicBezTo>
                <a:lnTo>
                  <a:pt x="1201502" y="4700836"/>
                </a:lnTo>
                <a:lnTo>
                  <a:pt x="1194919" y="4697224"/>
                </a:lnTo>
                <a:lnTo>
                  <a:pt x="1187792" y="4677162"/>
                </a:lnTo>
                <a:cubicBezTo>
                  <a:pt x="1186060" y="4669625"/>
                  <a:pt x="1185291" y="4661478"/>
                  <a:pt x="1186080" y="4652429"/>
                </a:cubicBezTo>
                <a:cubicBezTo>
                  <a:pt x="1199189" y="4622456"/>
                  <a:pt x="1167081" y="4571771"/>
                  <a:pt x="1184722" y="4534840"/>
                </a:cubicBezTo>
                <a:cubicBezTo>
                  <a:pt x="1182407" y="4499077"/>
                  <a:pt x="1175424" y="4460227"/>
                  <a:pt x="1172188" y="4437851"/>
                </a:cubicBezTo>
                <a:cubicBezTo>
                  <a:pt x="1161331" y="4428466"/>
                  <a:pt x="1178123" y="4398274"/>
                  <a:pt x="1165306" y="4400581"/>
                </a:cubicBezTo>
                <a:cubicBezTo>
                  <a:pt x="1171061" y="4389819"/>
                  <a:pt x="1173552" y="4346771"/>
                  <a:pt x="1168602" y="4335651"/>
                </a:cubicBezTo>
                <a:lnTo>
                  <a:pt x="1178384" y="4280215"/>
                </a:lnTo>
                <a:lnTo>
                  <a:pt x="1177294" y="4274660"/>
                </a:lnTo>
                <a:cubicBezTo>
                  <a:pt x="1177138" y="4268882"/>
                  <a:pt x="1177520" y="4251103"/>
                  <a:pt x="1177448" y="4245552"/>
                </a:cubicBezTo>
                <a:cubicBezTo>
                  <a:pt x="1177252" y="4244155"/>
                  <a:pt x="1177058" y="4242757"/>
                  <a:pt x="1176863" y="4241361"/>
                </a:cubicBezTo>
                <a:lnTo>
                  <a:pt x="1162386" y="4207167"/>
                </a:lnTo>
                <a:cubicBezTo>
                  <a:pt x="1162950" y="4202536"/>
                  <a:pt x="1174655" y="4199565"/>
                  <a:pt x="1174343" y="4192380"/>
                </a:cubicBezTo>
                <a:lnTo>
                  <a:pt x="1160516" y="4164062"/>
                </a:lnTo>
                <a:lnTo>
                  <a:pt x="1161365" y="4158623"/>
                </a:lnTo>
                <a:lnTo>
                  <a:pt x="1144878" y="4076261"/>
                </a:lnTo>
                <a:lnTo>
                  <a:pt x="1123687" y="4005692"/>
                </a:lnTo>
                <a:lnTo>
                  <a:pt x="1096720" y="3754257"/>
                </a:lnTo>
                <a:cubicBezTo>
                  <a:pt x="1083618" y="3639924"/>
                  <a:pt x="1064313" y="3636659"/>
                  <a:pt x="1047682" y="3517638"/>
                </a:cubicBezTo>
                <a:cubicBezTo>
                  <a:pt x="1048550" y="3477187"/>
                  <a:pt x="1049418" y="3436735"/>
                  <a:pt x="1050285" y="3396284"/>
                </a:cubicBezTo>
                <a:lnTo>
                  <a:pt x="1030166" y="3320814"/>
                </a:lnTo>
                <a:lnTo>
                  <a:pt x="1034128" y="3260443"/>
                </a:lnTo>
                <a:lnTo>
                  <a:pt x="1007751" y="3198916"/>
                </a:lnTo>
                <a:cubicBezTo>
                  <a:pt x="1003323" y="3193074"/>
                  <a:pt x="1001150" y="3187393"/>
                  <a:pt x="1000384" y="3181839"/>
                </a:cubicBezTo>
                <a:cubicBezTo>
                  <a:pt x="1000734" y="3176675"/>
                  <a:pt x="1001085" y="3171511"/>
                  <a:pt x="1001435" y="3166346"/>
                </a:cubicBezTo>
                <a:lnTo>
                  <a:pt x="968918" y="3112638"/>
                </a:lnTo>
                <a:cubicBezTo>
                  <a:pt x="957125" y="3092489"/>
                  <a:pt x="955617" y="3065232"/>
                  <a:pt x="934483" y="3031628"/>
                </a:cubicBezTo>
                <a:cubicBezTo>
                  <a:pt x="914631" y="2997037"/>
                  <a:pt x="908933" y="3005661"/>
                  <a:pt x="879229" y="2948196"/>
                </a:cubicBezTo>
                <a:cubicBezTo>
                  <a:pt x="850845" y="2897154"/>
                  <a:pt x="820829" y="2806798"/>
                  <a:pt x="798666" y="2761198"/>
                </a:cubicBezTo>
                <a:cubicBezTo>
                  <a:pt x="773970" y="2714562"/>
                  <a:pt x="758278" y="2715446"/>
                  <a:pt x="746962" y="2694939"/>
                </a:cubicBezTo>
                <a:lnTo>
                  <a:pt x="712796" y="2614779"/>
                </a:lnTo>
                <a:lnTo>
                  <a:pt x="697701" y="2600020"/>
                </a:lnTo>
                <a:cubicBezTo>
                  <a:pt x="697743" y="2598787"/>
                  <a:pt x="697784" y="2597555"/>
                  <a:pt x="697823" y="2596321"/>
                </a:cubicBezTo>
                <a:lnTo>
                  <a:pt x="679645" y="2572602"/>
                </a:lnTo>
                <a:lnTo>
                  <a:pt x="680789" y="2571831"/>
                </a:lnTo>
                <a:cubicBezTo>
                  <a:pt x="682946" y="2569560"/>
                  <a:pt x="683757" y="2566863"/>
                  <a:pt x="681771" y="2563200"/>
                </a:cubicBezTo>
                <a:cubicBezTo>
                  <a:pt x="705290" y="2562299"/>
                  <a:pt x="688388" y="2558438"/>
                  <a:pt x="680456" y="2547723"/>
                </a:cubicBezTo>
                <a:cubicBezTo>
                  <a:pt x="679482" y="2534148"/>
                  <a:pt x="677183" y="2493617"/>
                  <a:pt x="675922" y="2481749"/>
                </a:cubicBezTo>
                <a:lnTo>
                  <a:pt x="672894" y="2476509"/>
                </a:lnTo>
                <a:lnTo>
                  <a:pt x="673143" y="2476297"/>
                </a:lnTo>
                <a:cubicBezTo>
                  <a:pt x="673152" y="2474932"/>
                  <a:pt x="672405" y="2473126"/>
                  <a:pt x="670567" y="2470561"/>
                </a:cubicBezTo>
                <a:lnTo>
                  <a:pt x="667369" y="2466951"/>
                </a:lnTo>
                <a:lnTo>
                  <a:pt x="661495" y="2456785"/>
                </a:lnTo>
                <a:cubicBezTo>
                  <a:pt x="661510" y="2455387"/>
                  <a:pt x="661525" y="2453987"/>
                  <a:pt x="661540" y="2452588"/>
                </a:cubicBezTo>
                <a:lnTo>
                  <a:pt x="664540" y="2449913"/>
                </a:lnTo>
                <a:lnTo>
                  <a:pt x="663581" y="2449129"/>
                </a:lnTo>
                <a:cubicBezTo>
                  <a:pt x="653014" y="2444453"/>
                  <a:pt x="642406" y="2445872"/>
                  <a:pt x="663129" y="2426579"/>
                </a:cubicBezTo>
                <a:cubicBezTo>
                  <a:pt x="643271" y="2414167"/>
                  <a:pt x="657229" y="2404769"/>
                  <a:pt x="650205" y="2379928"/>
                </a:cubicBezTo>
                <a:cubicBezTo>
                  <a:pt x="634911" y="2374359"/>
                  <a:pt x="634260" y="2365346"/>
                  <a:pt x="638008" y="2354824"/>
                </a:cubicBezTo>
                <a:cubicBezTo>
                  <a:pt x="621083" y="2334576"/>
                  <a:pt x="620949" y="2310146"/>
                  <a:pt x="609851" y="2284299"/>
                </a:cubicBezTo>
                <a:lnTo>
                  <a:pt x="585585" y="2155739"/>
                </a:lnTo>
                <a:lnTo>
                  <a:pt x="581391" y="2152892"/>
                </a:lnTo>
                <a:cubicBezTo>
                  <a:pt x="578821" y="2150768"/>
                  <a:pt x="577525" y="2149149"/>
                  <a:pt x="577083" y="2147807"/>
                </a:cubicBezTo>
                <a:lnTo>
                  <a:pt x="577251" y="2147544"/>
                </a:lnTo>
                <a:lnTo>
                  <a:pt x="546845" y="2085601"/>
                </a:lnTo>
                <a:cubicBezTo>
                  <a:pt x="538270" y="2073917"/>
                  <a:pt x="486356" y="1955894"/>
                  <a:pt x="470837" y="1931362"/>
                </a:cubicBezTo>
                <a:lnTo>
                  <a:pt x="428154" y="1657167"/>
                </a:lnTo>
                <a:lnTo>
                  <a:pt x="392797" y="1510175"/>
                </a:lnTo>
                <a:cubicBezTo>
                  <a:pt x="380165" y="1504446"/>
                  <a:pt x="369910" y="1451095"/>
                  <a:pt x="372847" y="1440507"/>
                </a:cubicBezTo>
                <a:cubicBezTo>
                  <a:pt x="369015" y="1433783"/>
                  <a:pt x="338503" y="1376212"/>
                  <a:pt x="344479" y="1367690"/>
                </a:cubicBezTo>
                <a:cubicBezTo>
                  <a:pt x="332264" y="1342150"/>
                  <a:pt x="321736" y="1310521"/>
                  <a:pt x="299558" y="1287266"/>
                </a:cubicBezTo>
                <a:cubicBezTo>
                  <a:pt x="277380" y="1264010"/>
                  <a:pt x="259203" y="1269909"/>
                  <a:pt x="243216" y="1249403"/>
                </a:cubicBezTo>
                <a:cubicBezTo>
                  <a:pt x="227230" y="1228898"/>
                  <a:pt x="218454" y="1166841"/>
                  <a:pt x="203639" y="1164232"/>
                </a:cubicBezTo>
                <a:cubicBezTo>
                  <a:pt x="192352" y="1144923"/>
                  <a:pt x="198158" y="1133798"/>
                  <a:pt x="169195" y="1087898"/>
                </a:cubicBezTo>
                <a:cubicBezTo>
                  <a:pt x="139228" y="1002950"/>
                  <a:pt x="140891" y="969630"/>
                  <a:pt x="98775" y="910071"/>
                </a:cubicBezTo>
                <a:cubicBezTo>
                  <a:pt x="45025" y="831068"/>
                  <a:pt x="34038" y="817468"/>
                  <a:pt x="43820" y="712632"/>
                </a:cubicBezTo>
                <a:cubicBezTo>
                  <a:pt x="34816" y="659496"/>
                  <a:pt x="43273" y="613587"/>
                  <a:pt x="44748" y="591246"/>
                </a:cubicBezTo>
                <a:lnTo>
                  <a:pt x="36767" y="546725"/>
                </a:lnTo>
                <a:cubicBezTo>
                  <a:pt x="36093" y="528360"/>
                  <a:pt x="35418" y="509996"/>
                  <a:pt x="34744" y="491632"/>
                </a:cubicBezTo>
                <a:cubicBezTo>
                  <a:pt x="34670" y="458441"/>
                  <a:pt x="29296" y="473054"/>
                  <a:pt x="29222" y="439863"/>
                </a:cubicBezTo>
                <a:cubicBezTo>
                  <a:pt x="29152" y="439762"/>
                  <a:pt x="2578" y="397168"/>
                  <a:pt x="2507" y="397065"/>
                </a:cubicBezTo>
                <a:cubicBezTo>
                  <a:pt x="-7796" y="385479"/>
                  <a:pt x="17492" y="336832"/>
                  <a:pt x="9810" y="317232"/>
                </a:cubicBezTo>
                <a:lnTo>
                  <a:pt x="25323" y="268841"/>
                </a:lnTo>
                <a:cubicBezTo>
                  <a:pt x="20582" y="241406"/>
                  <a:pt x="55391" y="238509"/>
                  <a:pt x="50278" y="195107"/>
                </a:cubicBezTo>
                <a:cubicBezTo>
                  <a:pt x="49891" y="157638"/>
                  <a:pt x="41873" y="124837"/>
                  <a:pt x="47653" y="93413"/>
                </a:cubicBezTo>
                <a:cubicBezTo>
                  <a:pt x="41389" y="80245"/>
                  <a:pt x="38874" y="67990"/>
                  <a:pt x="48323" y="56668"/>
                </a:cubicBezTo>
                <a:cubicBezTo>
                  <a:pt x="46028" y="30349"/>
                  <a:pt x="37896" y="18658"/>
                  <a:pt x="38423" y="5323"/>
                </a:cubicBezTo>
                <a:lnTo>
                  <a:pt x="39875" y="1"/>
                </a:lnTo>
                <a:close/>
              </a:path>
            </a:pathLst>
          </a:custGeom>
        </p:spPr>
      </p:pic>
      <p:sp>
        <p:nvSpPr>
          <p:cNvPr id="2" name="Title 1">
            <a:extLst>
              <a:ext uri="{FF2B5EF4-FFF2-40B4-BE49-F238E27FC236}">
                <a16:creationId xmlns:a16="http://schemas.microsoft.com/office/drawing/2014/main" id="{15C0547C-7FB1-714F-5BAD-0190E90DB87D}"/>
              </a:ext>
            </a:extLst>
          </p:cNvPr>
          <p:cNvSpPr>
            <a:spLocks noGrp="1"/>
          </p:cNvSpPr>
          <p:nvPr>
            <p:ph type="title"/>
          </p:nvPr>
        </p:nvSpPr>
        <p:spPr>
          <a:xfrm>
            <a:off x="661916" y="2852381"/>
            <a:ext cx="3161940" cy="2640247"/>
          </a:xfrm>
        </p:spPr>
        <p:txBody>
          <a:bodyPr vert="horz" lIns="91440" tIns="45720" rIns="91440" bIns="45720" rtlCol="0" anchor="b">
            <a:normAutofit/>
          </a:bodyPr>
          <a:lstStyle/>
          <a:p>
            <a:r>
              <a:rPr lang="en-US" sz="3600" b="1">
                <a:solidFill>
                  <a:schemeClr val="tx1">
                    <a:lumMod val="85000"/>
                    <a:lumOff val="15000"/>
                  </a:schemeClr>
                </a:solidFill>
              </a:rPr>
              <a:t>The First Tablet: The Macro-Physics of the Absolute</a:t>
            </a:r>
            <a:endParaRPr lang="en-US" sz="3600">
              <a:solidFill>
                <a:schemeClr val="tx1">
                  <a:lumMod val="85000"/>
                  <a:lumOff val="15000"/>
                </a:schemeClr>
              </a:solidFill>
            </a:endParaRPr>
          </a:p>
        </p:txBody>
      </p:sp>
    </p:spTree>
    <p:extLst>
      <p:ext uri="{BB962C8B-B14F-4D97-AF65-F5344CB8AC3E}">
        <p14:creationId xmlns:p14="http://schemas.microsoft.com/office/powerpoint/2010/main" val="36677000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99715B-DCDF-C784-8684-1838CF0FA189}"/>
              </a:ext>
            </a:extLst>
          </p:cNvPr>
          <p:cNvSpPr>
            <a:spLocks noGrp="1"/>
          </p:cNvSpPr>
          <p:nvPr>
            <p:ph type="title"/>
          </p:nvPr>
        </p:nvSpPr>
        <p:spPr/>
        <p:txBody>
          <a:bodyPr>
            <a:noAutofit/>
          </a:bodyPr>
          <a:lstStyle/>
          <a:p>
            <a:pPr algn="ctr"/>
            <a:r>
              <a:rPr lang="en-US" sz="2800" dirty="0"/>
              <a:t>The first four commandments dictate the relationship between the finite (humanity) and the infinite (the Absolute Source). These correlate to the macro-laws of physics—relativity, quantum mechanics, and thermodynamics.</a:t>
            </a:r>
          </a:p>
        </p:txBody>
      </p:sp>
      <p:sp>
        <p:nvSpPr>
          <p:cNvPr id="3" name="Content Placeholder 2">
            <a:extLst>
              <a:ext uri="{FF2B5EF4-FFF2-40B4-BE49-F238E27FC236}">
                <a16:creationId xmlns:a16="http://schemas.microsoft.com/office/drawing/2014/main" id="{9757F640-F644-A0E7-9F22-FB2126A28FD6}"/>
              </a:ext>
            </a:extLst>
          </p:cNvPr>
          <p:cNvSpPr>
            <a:spLocks noGrp="1"/>
          </p:cNvSpPr>
          <p:nvPr>
            <p:ph idx="1"/>
          </p:nvPr>
        </p:nvSpPr>
        <p:spPr/>
        <p:txBody>
          <a:bodyPr/>
          <a:lstStyle/>
          <a:p>
            <a:r>
              <a:rPr lang="en-US" b="1" dirty="0"/>
              <a:t>1. No other </a:t>
            </a:r>
            <a:r>
              <a:rPr lang="en-US" b="1" dirty="0">
                <a:highlight>
                  <a:srgbClr val="FFFF00"/>
                </a:highlight>
              </a:rPr>
              <a:t>gods </a:t>
            </a:r>
            <a:r>
              <a:rPr lang="en-US" b="1" dirty="0"/>
              <a:t>(Special Relativity):</a:t>
            </a:r>
            <a:r>
              <a:rPr lang="en-US" dirty="0"/>
              <a:t> In physics, Albert Einstein proved that the speed of light is the absolute, unchanging constant of the universe. Everything else—time, space, mass—bends and warps relative to it. The first commandment is the establishment of the ultimate Absolute. If you try to introduce a second absolute constant into the math, the universe tears itself apart.</a:t>
            </a:r>
          </a:p>
          <a:p>
            <a:endParaRPr lang="en-US" dirty="0"/>
          </a:p>
        </p:txBody>
      </p:sp>
    </p:spTree>
    <p:extLst>
      <p:ext uri="{BB962C8B-B14F-4D97-AF65-F5344CB8AC3E}">
        <p14:creationId xmlns:p14="http://schemas.microsoft.com/office/powerpoint/2010/main" val="7614663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D09850-3FBC-7283-5DEB-BEA0C20B2D47}"/>
              </a:ext>
            </a:extLst>
          </p:cNvPr>
          <p:cNvSpPr>
            <a:spLocks noGrp="1"/>
          </p:cNvSpPr>
          <p:nvPr>
            <p:ph type="title"/>
          </p:nvPr>
        </p:nvSpPr>
        <p:spPr/>
        <p:txBody>
          <a:bodyPr/>
          <a:lstStyle/>
          <a:p>
            <a:pPr algn="ctr"/>
            <a:r>
              <a:rPr lang="en-US" b="1" dirty="0"/>
              <a:t>Biblical numerology</a:t>
            </a:r>
            <a:br>
              <a:rPr lang="en-US" dirty="0"/>
            </a:br>
            <a:endParaRPr lang="en-US" dirty="0"/>
          </a:p>
        </p:txBody>
      </p:sp>
      <p:sp>
        <p:nvSpPr>
          <p:cNvPr id="3" name="Content Placeholder 2">
            <a:extLst>
              <a:ext uri="{FF2B5EF4-FFF2-40B4-BE49-F238E27FC236}">
                <a16:creationId xmlns:a16="http://schemas.microsoft.com/office/drawing/2014/main" id="{2E85EF1C-91B3-38FC-88B9-609D0E038471}"/>
              </a:ext>
            </a:extLst>
          </p:cNvPr>
          <p:cNvSpPr>
            <a:spLocks noGrp="1"/>
          </p:cNvSpPr>
          <p:nvPr>
            <p:ph idx="1"/>
          </p:nvPr>
        </p:nvSpPr>
        <p:spPr/>
        <p:txBody>
          <a:bodyPr>
            <a:normAutofit fontScale="85000" lnSpcReduction="10000"/>
          </a:bodyPr>
          <a:lstStyle/>
          <a:p>
            <a:r>
              <a:rPr lang="en-US" b="1" dirty="0"/>
              <a:t>1 - No Other Gods</a:t>
            </a:r>
            <a:endParaRPr lang="en-US" dirty="0"/>
          </a:p>
          <a:p>
            <a:r>
              <a:rPr lang="en-US" dirty="0"/>
              <a:t>The number 1 is only divisible by itself. Its meaning in the Bible centers on the unity and primacy of the God family being one. What is known as the Shema (or Shema Yisrael), which is taken from Deuteronomy 6:4, attests to this fact. This verse, twice, contains the tetragrammaton which is the four consonants used to designate God's name in the Old Testament.</a:t>
            </a:r>
          </a:p>
          <a:p>
            <a:r>
              <a:rPr lang="en-US" dirty="0"/>
              <a:t>The number 1 also symbolizes the unity between God the Father and His Son Jesus (John 10:30). Jesus, by his singular sacrifice, has made possible the forgiveness of all our sins. He is the one Mediator and Shepherd (1Timothy 2:5; John 10:16) in the life of a </a:t>
            </a:r>
            <a:r>
              <a:rPr lang="en-US" dirty="0">
                <a:hlinkClick r:id="rId2"/>
              </a:rPr>
              <a:t>Christian</a:t>
            </a:r>
            <a:r>
              <a:rPr lang="en-US" dirty="0"/>
              <a:t>.</a:t>
            </a:r>
          </a:p>
          <a:p>
            <a:r>
              <a:rPr lang="en-US" dirty="0"/>
              <a:t>The first of the ten commandments, on which all others are founded, and without which is chaos, destruction and death, is "Worship no god but me" (Exodus 20:3).</a:t>
            </a:r>
          </a:p>
          <a:p>
            <a:endParaRPr lang="en-US" dirty="0"/>
          </a:p>
        </p:txBody>
      </p:sp>
    </p:spTree>
    <p:extLst>
      <p:ext uri="{BB962C8B-B14F-4D97-AF65-F5344CB8AC3E}">
        <p14:creationId xmlns:p14="http://schemas.microsoft.com/office/powerpoint/2010/main" val="15311944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3F96E0-FF42-5FD8-5107-3E565407ECCF}"/>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41AC91A-BAC7-42E1-6A8A-CE48EE0C9586}"/>
              </a:ext>
            </a:extLst>
          </p:cNvPr>
          <p:cNvSpPr>
            <a:spLocks noGrp="1"/>
          </p:cNvSpPr>
          <p:nvPr>
            <p:ph idx="1"/>
          </p:nvPr>
        </p:nvSpPr>
        <p:spPr/>
        <p:txBody>
          <a:bodyPr/>
          <a:lstStyle/>
          <a:p>
            <a:r>
              <a:rPr lang="en-US" b="1" dirty="0"/>
              <a:t>2. No idols (Heisenberg’s Uncertainty Principle):</a:t>
            </a:r>
            <a:r>
              <a:rPr lang="en-US" dirty="0"/>
              <a:t> In quantum mechanics, a particle exists as an infinite wave of possibilities until you try to measure it and pin it down—at which point it collapses into a single, static dot. To carve an idol is to take the infinite, incomprehensible wave-function of the Creator and collapse it into a static, dead piece of wood. It destroys the true nature of the divine.</a:t>
            </a:r>
          </a:p>
          <a:p>
            <a:r>
              <a:rPr lang="en-US" i="1" dirty="0"/>
              <a:t>Idol, Strongs 457, el-eel’; </a:t>
            </a:r>
            <a:r>
              <a:rPr lang="en-US" i="1" dirty="0" err="1"/>
              <a:t>appar</a:t>
            </a:r>
            <a:r>
              <a:rPr lang="en-US" i="1" dirty="0"/>
              <a:t> from 408; good for nothing, by anal. Vain or vanity; spec. an idol: </a:t>
            </a:r>
          </a:p>
        </p:txBody>
      </p:sp>
    </p:spTree>
    <p:extLst>
      <p:ext uri="{BB962C8B-B14F-4D97-AF65-F5344CB8AC3E}">
        <p14:creationId xmlns:p14="http://schemas.microsoft.com/office/powerpoint/2010/main" val="769153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7B7F74-8E2A-EA5D-119F-9EF8B9468DA5}"/>
              </a:ext>
            </a:extLst>
          </p:cNvPr>
          <p:cNvSpPr>
            <a:spLocks noGrp="1"/>
          </p:cNvSpPr>
          <p:nvPr>
            <p:ph type="title"/>
          </p:nvPr>
        </p:nvSpPr>
        <p:spPr/>
        <p:txBody>
          <a:bodyPr/>
          <a:lstStyle/>
          <a:p>
            <a:pPr algn="ctr"/>
            <a:r>
              <a:rPr lang="en-US" b="1" dirty="0"/>
              <a:t>Biblical numerology</a:t>
            </a:r>
            <a:endParaRPr lang="en-US" dirty="0"/>
          </a:p>
        </p:txBody>
      </p:sp>
      <p:sp>
        <p:nvSpPr>
          <p:cNvPr id="3" name="Content Placeholder 2">
            <a:extLst>
              <a:ext uri="{FF2B5EF4-FFF2-40B4-BE49-F238E27FC236}">
                <a16:creationId xmlns:a16="http://schemas.microsoft.com/office/drawing/2014/main" id="{BBB06FFB-EED2-C3EA-53F5-F544B0224FB3}"/>
              </a:ext>
            </a:extLst>
          </p:cNvPr>
          <p:cNvSpPr>
            <a:spLocks noGrp="1"/>
          </p:cNvSpPr>
          <p:nvPr>
            <p:ph idx="1"/>
          </p:nvPr>
        </p:nvSpPr>
        <p:spPr/>
        <p:txBody>
          <a:bodyPr>
            <a:normAutofit fontScale="92500" lnSpcReduction="10000"/>
          </a:bodyPr>
          <a:lstStyle/>
          <a:p>
            <a:r>
              <a:rPr lang="en-US" b="1" dirty="0"/>
              <a:t>2 - No Images</a:t>
            </a:r>
            <a:endParaRPr lang="en-US" dirty="0"/>
          </a:p>
          <a:p>
            <a:r>
              <a:rPr lang="en-US" dirty="0"/>
              <a:t>The number 2 conveys the meaning of a union, division or the verification of facts by witnesses. A man and woman, though two, are made one in marriage (Genesis 2:23 - 24). There is also a union of 2 between </a:t>
            </a:r>
            <a:r>
              <a:rPr lang="en-US" b="1" dirty="0">
                <a:hlinkClick r:id="rId2"/>
              </a:rPr>
              <a:t>Christ</a:t>
            </a:r>
            <a:r>
              <a:rPr lang="en-US" dirty="0"/>
              <a:t> and the church (see 1Corinthians 12).</a:t>
            </a:r>
          </a:p>
          <a:p>
            <a:r>
              <a:rPr lang="en-US" dirty="0"/>
              <a:t>The number 2 can also convey comparison and contrast. The Old Covenant was based on physical blessings for obedience while the New is based on those that are spiritual. In the Old Testament, physical circumcision was required so that a person could qualify to be part of God's people, while the New requires circumcision of the heart. God formerly required obedience only to the "letter" " of his laws but now calls upon man to obey their spiritual intent.</a:t>
            </a:r>
          </a:p>
        </p:txBody>
      </p:sp>
    </p:spTree>
    <p:extLst>
      <p:ext uri="{BB962C8B-B14F-4D97-AF65-F5344CB8AC3E}">
        <p14:creationId xmlns:p14="http://schemas.microsoft.com/office/powerpoint/2010/main" val="15381764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BD2DA0-6DF1-1DE2-ED75-0465153A75A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1E39F92-CCFB-973B-23F0-1055FAC88E36}"/>
              </a:ext>
            </a:extLst>
          </p:cNvPr>
          <p:cNvSpPr>
            <a:spLocks noGrp="1"/>
          </p:cNvSpPr>
          <p:nvPr>
            <p:ph idx="1"/>
          </p:nvPr>
        </p:nvSpPr>
        <p:spPr/>
        <p:txBody>
          <a:bodyPr/>
          <a:lstStyle/>
          <a:p>
            <a:r>
              <a:rPr lang="en-US" b="1" dirty="0"/>
              <a:t>3. Respect God's name (Information Theory / Resonance):</a:t>
            </a:r>
            <a:r>
              <a:rPr lang="en-US" dirty="0"/>
              <a:t> In physics, everything operates on frequencies and fundamental information. If you broadcast the wrong signal on a specific frequency, you create </a:t>
            </a:r>
            <a:r>
              <a:rPr lang="en-US" b="1" dirty="0"/>
              <a:t>destructive interference</a:t>
            </a:r>
            <a:r>
              <a:rPr lang="en-US" dirty="0"/>
              <a:t>, canceling out the wave. Misusing the Name (the fundamental code/authority of the Source) introduces destructive interference into the spiritual system, corrupting the connection.</a:t>
            </a:r>
          </a:p>
          <a:p>
            <a:endParaRPr lang="en-US" dirty="0"/>
          </a:p>
        </p:txBody>
      </p:sp>
    </p:spTree>
    <p:extLst>
      <p:ext uri="{BB962C8B-B14F-4D97-AF65-F5344CB8AC3E}">
        <p14:creationId xmlns:p14="http://schemas.microsoft.com/office/powerpoint/2010/main" val="37971233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748BDF-2DC9-A49B-3422-813ABCD37CE6}"/>
              </a:ext>
            </a:extLst>
          </p:cNvPr>
          <p:cNvSpPr>
            <a:spLocks noGrp="1"/>
          </p:cNvSpPr>
          <p:nvPr>
            <p:ph type="title"/>
          </p:nvPr>
        </p:nvSpPr>
        <p:spPr/>
        <p:txBody>
          <a:bodyPr/>
          <a:lstStyle/>
          <a:p>
            <a:pPr algn="ctr"/>
            <a:r>
              <a:rPr lang="en-US" b="1" dirty="0"/>
              <a:t>Biblical numerology</a:t>
            </a:r>
            <a:endParaRPr lang="en-US" dirty="0"/>
          </a:p>
        </p:txBody>
      </p:sp>
      <p:sp>
        <p:nvSpPr>
          <p:cNvPr id="3" name="Content Placeholder 2">
            <a:extLst>
              <a:ext uri="{FF2B5EF4-FFF2-40B4-BE49-F238E27FC236}">
                <a16:creationId xmlns:a16="http://schemas.microsoft.com/office/drawing/2014/main" id="{EE33B283-E776-4E54-363A-4F6DA83D10A3}"/>
              </a:ext>
            </a:extLst>
          </p:cNvPr>
          <p:cNvSpPr>
            <a:spLocks noGrp="1"/>
          </p:cNvSpPr>
          <p:nvPr>
            <p:ph idx="1"/>
          </p:nvPr>
        </p:nvSpPr>
        <p:spPr/>
        <p:txBody>
          <a:bodyPr/>
          <a:lstStyle/>
          <a:p>
            <a:r>
              <a:rPr lang="en-US" b="1" dirty="0"/>
              <a:t>3 - No Images</a:t>
            </a:r>
            <a:endParaRPr lang="en-US" dirty="0"/>
          </a:p>
          <a:p>
            <a:r>
              <a:rPr lang="en-US" dirty="0"/>
              <a:t>The number 3 conveys the meaning of completeness, though to a lesser degree than 7. It derives its symbolism from the fact that it is the first of four spiritually perfect numerals (the others being 7, 10 and 12).</a:t>
            </a:r>
            <a:br>
              <a:rPr lang="en-US" dirty="0"/>
            </a:br>
            <a:endParaRPr lang="en-US" dirty="0"/>
          </a:p>
          <a:p>
            <a:r>
              <a:rPr lang="en-US" i="1" dirty="0"/>
              <a:t>Three is resurrection, divine completeness and Perfection</a:t>
            </a:r>
          </a:p>
          <a:p>
            <a:br>
              <a:rPr lang="en-US" i="1" dirty="0"/>
            </a:br>
            <a:r>
              <a:rPr lang="en-US" i="1" dirty="0"/>
              <a:t>Images, 6754, </a:t>
            </a:r>
            <a:r>
              <a:rPr lang="en-US" i="1" dirty="0" err="1"/>
              <a:t>tseh</a:t>
            </a:r>
            <a:r>
              <a:rPr lang="en-US" i="1" dirty="0"/>
              <a:t>’-</a:t>
            </a:r>
            <a:r>
              <a:rPr lang="en-US" i="1" dirty="0" err="1"/>
              <a:t>lem</a:t>
            </a:r>
            <a:r>
              <a:rPr lang="en-US" i="1" dirty="0"/>
              <a:t>; from an unused root mean. to shade; a phantom, i.e. (fig.) illusion, resemblance; </a:t>
            </a:r>
          </a:p>
          <a:p>
            <a:endParaRPr lang="en-US" i="1" dirty="0"/>
          </a:p>
          <a:p>
            <a:endParaRPr lang="en-US" dirty="0"/>
          </a:p>
        </p:txBody>
      </p:sp>
    </p:spTree>
    <p:extLst>
      <p:ext uri="{BB962C8B-B14F-4D97-AF65-F5344CB8AC3E}">
        <p14:creationId xmlns:p14="http://schemas.microsoft.com/office/powerpoint/2010/main" val="25069076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8C5F50-6066-CD30-7931-8E15A7C46E52}"/>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A62F747-62F5-7A7D-D68E-D36788476FC0}"/>
              </a:ext>
            </a:extLst>
          </p:cNvPr>
          <p:cNvSpPr>
            <a:spLocks noGrp="1"/>
          </p:cNvSpPr>
          <p:nvPr>
            <p:ph idx="1"/>
          </p:nvPr>
        </p:nvSpPr>
        <p:spPr/>
        <p:txBody>
          <a:bodyPr/>
          <a:lstStyle/>
          <a:p>
            <a:r>
              <a:rPr lang="en-US" b="1" dirty="0"/>
              <a:t>4. Keep the Sabbath (The Second Law of Thermodynamics):</a:t>
            </a:r>
            <a:r>
              <a:rPr lang="en-US" dirty="0"/>
              <a:t> Entropy states that a system constantly loses energy and moves toward chaos unless energy is intentionally added back in. The Sabbath is the anti-entropy law. It mandates a hard stop—a closed cycle where the system rests, cools down, and resets its energy so the timeline doesn't burn out.</a:t>
            </a:r>
          </a:p>
          <a:p>
            <a:endParaRPr lang="en-US" dirty="0"/>
          </a:p>
        </p:txBody>
      </p:sp>
    </p:spTree>
    <p:extLst>
      <p:ext uri="{BB962C8B-B14F-4D97-AF65-F5344CB8AC3E}">
        <p14:creationId xmlns:p14="http://schemas.microsoft.com/office/powerpoint/2010/main" val="25566361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5E51F5-152E-4169-8146-85D72D1BF6E3}"/>
              </a:ext>
            </a:extLst>
          </p:cNvPr>
          <p:cNvSpPr>
            <a:spLocks noGrp="1"/>
          </p:cNvSpPr>
          <p:nvPr>
            <p:ph type="title"/>
          </p:nvPr>
        </p:nvSpPr>
        <p:spPr/>
        <p:txBody>
          <a:bodyPr/>
          <a:lstStyle/>
          <a:p>
            <a:pPr algn="ctr"/>
            <a:r>
              <a:rPr lang="en-US" b="1" dirty="0"/>
              <a:t>Biblical numerology</a:t>
            </a:r>
            <a:endParaRPr lang="en-US" dirty="0"/>
          </a:p>
        </p:txBody>
      </p:sp>
      <p:sp>
        <p:nvSpPr>
          <p:cNvPr id="3" name="Content Placeholder 2">
            <a:extLst>
              <a:ext uri="{FF2B5EF4-FFF2-40B4-BE49-F238E27FC236}">
                <a16:creationId xmlns:a16="http://schemas.microsoft.com/office/drawing/2014/main" id="{D76ADADE-A1F0-BDBD-8395-E7146770C0E0}"/>
              </a:ext>
            </a:extLst>
          </p:cNvPr>
          <p:cNvSpPr>
            <a:spLocks noGrp="1"/>
          </p:cNvSpPr>
          <p:nvPr>
            <p:ph idx="1"/>
          </p:nvPr>
        </p:nvSpPr>
        <p:spPr/>
        <p:txBody>
          <a:bodyPr/>
          <a:lstStyle/>
          <a:p>
            <a:r>
              <a:rPr lang="en-US" b="1" dirty="0"/>
              <a:t>4 - Sabbath</a:t>
            </a:r>
            <a:endParaRPr lang="en-US" dirty="0"/>
          </a:p>
          <a:p>
            <a:r>
              <a:rPr lang="en-US" dirty="0"/>
              <a:t>The number 4 derives its Bible meaning from creation. On the fourth day of what is called "creation week" God completed the material universe. On this day he brought into existence our sun, the moon, and all the stars (Genesis 1:14 - 19). Their purpose was not only to give off light, but also to divide the day from the night on earth, thus becoming a basic demarcation of time. They were also made to be a type of signal that would mark off the days, years and seasons (of which there are 4).</a:t>
            </a:r>
          </a:p>
          <a:p>
            <a:r>
              <a:rPr lang="en-US" i="1" dirty="0"/>
              <a:t>Four is Creation --- World</a:t>
            </a:r>
          </a:p>
          <a:p>
            <a:endParaRPr lang="en-US" dirty="0"/>
          </a:p>
        </p:txBody>
      </p:sp>
    </p:spTree>
    <p:extLst>
      <p:ext uri="{BB962C8B-B14F-4D97-AF65-F5344CB8AC3E}">
        <p14:creationId xmlns:p14="http://schemas.microsoft.com/office/powerpoint/2010/main" val="15929311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DABD9C-E1B2-A91C-39AF-FBDAE12B09B3}"/>
              </a:ext>
            </a:extLst>
          </p:cNvPr>
          <p:cNvSpPr>
            <a:spLocks noGrp="1"/>
          </p:cNvSpPr>
          <p:nvPr>
            <p:ph type="title"/>
          </p:nvPr>
        </p:nvSpPr>
        <p:spPr/>
        <p:txBody>
          <a:bodyPr/>
          <a:lstStyle/>
          <a:p>
            <a:pPr algn="ctr"/>
            <a:r>
              <a:rPr lang="en-US" b="1" dirty="0"/>
              <a:t>Biblical numerology</a:t>
            </a:r>
            <a:endParaRPr lang="en-US" dirty="0"/>
          </a:p>
        </p:txBody>
      </p:sp>
      <p:sp>
        <p:nvSpPr>
          <p:cNvPr id="3" name="Content Placeholder 2">
            <a:extLst>
              <a:ext uri="{FF2B5EF4-FFF2-40B4-BE49-F238E27FC236}">
                <a16:creationId xmlns:a16="http://schemas.microsoft.com/office/drawing/2014/main" id="{E5549239-E880-7DBD-BC4C-E0486C6257F5}"/>
              </a:ext>
            </a:extLst>
          </p:cNvPr>
          <p:cNvSpPr>
            <a:spLocks noGrp="1"/>
          </p:cNvSpPr>
          <p:nvPr>
            <p:ph idx="1"/>
          </p:nvPr>
        </p:nvSpPr>
        <p:spPr/>
        <p:txBody>
          <a:bodyPr>
            <a:normAutofit fontScale="92500" lnSpcReduction="20000"/>
          </a:bodyPr>
          <a:lstStyle/>
          <a:p>
            <a:r>
              <a:rPr lang="en-US" dirty="0"/>
              <a:t>Interestingly, the Hebrew word for "seasons" (of which there are 4) in Genesis 1:14 is </a:t>
            </a:r>
            <a:r>
              <a:rPr lang="en-US" i="1" dirty="0" err="1"/>
              <a:t>moed</a:t>
            </a:r>
            <a:r>
              <a:rPr lang="en-US" dirty="0"/>
              <a:t>(Strong's Concordance #H4150), which literally translated is "appointed times" (divine appointments) in reference to God's festivals. This is the earliest known allusion to what would later be called the Holy (or Feast) days (periods) of worship.</a:t>
            </a:r>
          </a:p>
          <a:p>
            <a:r>
              <a:rPr lang="en-US" dirty="0"/>
              <a:t>Day 1: God separates light from darkness</a:t>
            </a:r>
            <a:br>
              <a:rPr lang="en-US" dirty="0"/>
            </a:br>
            <a:r>
              <a:rPr lang="en-US" dirty="0"/>
              <a:t>Day 4: God creates “lights” for day and night</a:t>
            </a:r>
          </a:p>
          <a:p>
            <a:r>
              <a:rPr lang="en-US" dirty="0"/>
              <a:t>Day 2: God separates water from sky</a:t>
            </a:r>
            <a:br>
              <a:rPr lang="en-US" dirty="0"/>
            </a:br>
            <a:r>
              <a:rPr lang="en-US" dirty="0"/>
              <a:t>Day 5: God fills water and sky with creatures </a:t>
            </a:r>
          </a:p>
          <a:p>
            <a:r>
              <a:rPr lang="en-US" dirty="0"/>
              <a:t>Day 3: God creates dry land and plants</a:t>
            </a:r>
            <a:br>
              <a:rPr lang="en-US" dirty="0"/>
            </a:br>
            <a:r>
              <a:rPr lang="en-US" dirty="0"/>
              <a:t>Day 6: God fills land with animals and man</a:t>
            </a:r>
          </a:p>
          <a:p>
            <a:r>
              <a:rPr lang="en-US" dirty="0"/>
              <a:t>The 4th day is at the center of the chiasm 123</a:t>
            </a:r>
            <a:r>
              <a:rPr lang="en-US" b="1" dirty="0"/>
              <a:t>4</a:t>
            </a:r>
            <a:r>
              <a:rPr lang="en-US" dirty="0"/>
              <a:t>567</a:t>
            </a:r>
          </a:p>
        </p:txBody>
      </p:sp>
    </p:spTree>
    <p:extLst>
      <p:ext uri="{BB962C8B-B14F-4D97-AF65-F5344CB8AC3E}">
        <p14:creationId xmlns:p14="http://schemas.microsoft.com/office/powerpoint/2010/main" val="29987530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E6E6C9-49B6-18C1-744A-43D6E3EB484F}"/>
              </a:ext>
            </a:extLst>
          </p:cNvPr>
          <p:cNvSpPr>
            <a:spLocks noGrp="1"/>
          </p:cNvSpPr>
          <p:nvPr>
            <p:ph type="title"/>
          </p:nvPr>
        </p:nvSpPr>
        <p:spPr/>
        <p:txBody>
          <a:bodyPr>
            <a:noAutofit/>
          </a:bodyPr>
          <a:lstStyle/>
          <a:p>
            <a:pPr algn="ctr"/>
            <a:r>
              <a:rPr lang="en-US" sz="2400" b="1" dirty="0"/>
              <a:t>The Bridge: The Arrow of Time</a:t>
            </a:r>
            <a:br>
              <a:rPr lang="en-US" sz="2400" dirty="0"/>
            </a:br>
            <a:r>
              <a:rPr lang="en-US" sz="2400" dirty="0"/>
              <a:t>The fifth commandment stands alone, acting as the bridge between the Divine (first four) and the Human (last five).</a:t>
            </a:r>
          </a:p>
        </p:txBody>
      </p:sp>
      <p:sp>
        <p:nvSpPr>
          <p:cNvPr id="3" name="Content Placeholder 2">
            <a:extLst>
              <a:ext uri="{FF2B5EF4-FFF2-40B4-BE49-F238E27FC236}">
                <a16:creationId xmlns:a16="http://schemas.microsoft.com/office/drawing/2014/main" id="{E800595F-D17A-5BAE-D98B-28F085989FC5}"/>
              </a:ext>
            </a:extLst>
          </p:cNvPr>
          <p:cNvSpPr>
            <a:spLocks noGrp="1"/>
          </p:cNvSpPr>
          <p:nvPr>
            <p:ph idx="1"/>
          </p:nvPr>
        </p:nvSpPr>
        <p:spPr/>
        <p:txBody>
          <a:bodyPr/>
          <a:lstStyle/>
          <a:p>
            <a:r>
              <a:rPr lang="en-US" b="1" dirty="0"/>
              <a:t>5. Honor your parents (Causality / The Arrow of Time):</a:t>
            </a:r>
            <a:r>
              <a:rPr lang="en-US" dirty="0"/>
              <a:t> In physics, the Arrow of Time only moves in one direction. Cause must always precede effect. Honoring parents is honoring the chain of causality that brought you into existence. If you disrespect or break the link to your physical origin, you destabilize the structural integrity of the timeline moving forward.</a:t>
            </a:r>
          </a:p>
        </p:txBody>
      </p:sp>
    </p:spTree>
    <p:extLst>
      <p:ext uri="{BB962C8B-B14F-4D97-AF65-F5344CB8AC3E}">
        <p14:creationId xmlns:p14="http://schemas.microsoft.com/office/powerpoint/2010/main" val="42197145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A48B92-749D-92F6-DB2D-A740F66F110E}"/>
              </a:ext>
            </a:extLst>
          </p:cNvPr>
          <p:cNvSpPr>
            <a:spLocks noGrp="1"/>
          </p:cNvSpPr>
          <p:nvPr>
            <p:ph type="title"/>
          </p:nvPr>
        </p:nvSpPr>
        <p:spPr/>
        <p:txBody>
          <a:bodyPr/>
          <a:lstStyle/>
          <a:p>
            <a:pPr algn="ctr"/>
            <a:r>
              <a:rPr lang="en-US" b="1" dirty="0"/>
              <a:t>Biblical numerology</a:t>
            </a:r>
            <a:endParaRPr lang="en-US" dirty="0"/>
          </a:p>
        </p:txBody>
      </p:sp>
      <p:sp>
        <p:nvSpPr>
          <p:cNvPr id="3" name="Content Placeholder 2">
            <a:extLst>
              <a:ext uri="{FF2B5EF4-FFF2-40B4-BE49-F238E27FC236}">
                <a16:creationId xmlns:a16="http://schemas.microsoft.com/office/drawing/2014/main" id="{0AB1AF06-5E6C-8FAD-1EEC-E4AD161D8E82}"/>
              </a:ext>
            </a:extLst>
          </p:cNvPr>
          <p:cNvSpPr>
            <a:spLocks noGrp="1"/>
          </p:cNvSpPr>
          <p:nvPr>
            <p:ph idx="1"/>
          </p:nvPr>
        </p:nvSpPr>
        <p:spPr/>
        <p:txBody>
          <a:bodyPr>
            <a:normAutofit fontScale="92500" lnSpcReduction="20000"/>
          </a:bodyPr>
          <a:lstStyle/>
          <a:p>
            <a:r>
              <a:rPr lang="en-US" b="1" dirty="0"/>
              <a:t>5 - Honor father &amp; mother</a:t>
            </a:r>
            <a:endParaRPr lang="en-US" dirty="0"/>
          </a:p>
          <a:p>
            <a:r>
              <a:rPr lang="en-US" dirty="0"/>
              <a:t>The number 5 many times symbolizes God's grace, goodness and favor toward humans. Since five represents grace, when it is multiplied by itself, it produces 25 which means "grace upon grace."</a:t>
            </a:r>
          </a:p>
          <a:p>
            <a:r>
              <a:rPr lang="en-US" dirty="0"/>
              <a:t>The Ten Commandments contains two sets of 5 commandments. The first five commandments are related to our treatment and relationship with God with the remaining one concerned with our relationship with others humans.</a:t>
            </a:r>
          </a:p>
          <a:p>
            <a:r>
              <a:rPr lang="en-US" dirty="0"/>
              <a:t>There are 5 primary types of offerings God commanded Israel to bring to him. They are the Burnt Offering (Leviticus 1, 8:18 - 21, 16:24), Sin (Leviticus 4, 16:3 - 22), Trespass (Leviticus 5:14 - 19, 6:1 - 7, 7:1 - 6), Grain (Leviticus 2) and Peace Offering (Leviticus 3, 7:11 - 34).</a:t>
            </a:r>
          </a:p>
          <a:p>
            <a:r>
              <a:rPr lang="en-US" i="1" dirty="0"/>
              <a:t>Five is Grace Or God’s Goodness</a:t>
            </a:r>
          </a:p>
          <a:p>
            <a:endParaRPr lang="en-US" dirty="0"/>
          </a:p>
          <a:p>
            <a:endParaRPr lang="en-US" dirty="0"/>
          </a:p>
        </p:txBody>
      </p:sp>
    </p:spTree>
    <p:extLst>
      <p:ext uri="{BB962C8B-B14F-4D97-AF65-F5344CB8AC3E}">
        <p14:creationId xmlns:p14="http://schemas.microsoft.com/office/powerpoint/2010/main" val="38074382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65FA1E-9C49-571E-FC7D-ED832DD5C8A5}"/>
              </a:ext>
            </a:extLst>
          </p:cNvPr>
          <p:cNvSpPr>
            <a:spLocks noGrp="1"/>
          </p:cNvSpPr>
          <p:nvPr>
            <p:ph type="title"/>
          </p:nvPr>
        </p:nvSpPr>
        <p:spPr/>
        <p:txBody>
          <a:bodyPr>
            <a:noAutofit/>
          </a:bodyPr>
          <a:lstStyle/>
          <a:p>
            <a:pPr algn="ctr"/>
            <a:r>
              <a:rPr lang="en-US" sz="2400" b="1" dirty="0"/>
              <a:t>The Second Tablet: The Micro-Physics of Human Interaction</a:t>
            </a:r>
            <a:br>
              <a:rPr lang="en-US" sz="2400" dirty="0"/>
            </a:br>
            <a:r>
              <a:rPr lang="en-US" sz="2400" dirty="0"/>
              <a:t>The final five commandments govern human-to-human interactions. These map perfectly to Newtonian mechanics and the physical laws of closed systems.</a:t>
            </a:r>
          </a:p>
        </p:txBody>
      </p:sp>
      <p:sp>
        <p:nvSpPr>
          <p:cNvPr id="3" name="Content Placeholder 2">
            <a:extLst>
              <a:ext uri="{FF2B5EF4-FFF2-40B4-BE49-F238E27FC236}">
                <a16:creationId xmlns:a16="http://schemas.microsoft.com/office/drawing/2014/main" id="{730E4EC1-616A-71A0-5164-CD9659D5B320}"/>
              </a:ext>
            </a:extLst>
          </p:cNvPr>
          <p:cNvSpPr>
            <a:spLocks noGrp="1"/>
          </p:cNvSpPr>
          <p:nvPr>
            <p:ph idx="1"/>
          </p:nvPr>
        </p:nvSpPr>
        <p:spPr/>
        <p:txBody>
          <a:bodyPr/>
          <a:lstStyle/>
          <a:p>
            <a:r>
              <a:rPr lang="en-US" b="1" dirty="0"/>
              <a:t>6. Do not murder (Newton’s Third Law):</a:t>
            </a:r>
            <a:r>
              <a:rPr lang="en-US" dirty="0"/>
              <a:t> </a:t>
            </a:r>
            <a:r>
              <a:rPr lang="en-US" i="1" dirty="0"/>
              <a:t>For every action, there is an equal and opposite reaction.</a:t>
            </a:r>
            <a:r>
              <a:rPr lang="en-US" dirty="0"/>
              <a:t> Unjustified violence is a massive injection of destructive kinetic energy into a social system. Because of the Third Law, it immediately triggers an equal kinetic reaction (blood vengeance, generational trauma, societal collapse). It is an endless physical loop unless an outside force stops it.</a:t>
            </a:r>
          </a:p>
          <a:p>
            <a:endParaRPr lang="en-US" dirty="0"/>
          </a:p>
        </p:txBody>
      </p:sp>
    </p:spTree>
    <p:extLst>
      <p:ext uri="{BB962C8B-B14F-4D97-AF65-F5344CB8AC3E}">
        <p14:creationId xmlns:p14="http://schemas.microsoft.com/office/powerpoint/2010/main" val="4300124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A1DB5A-24C3-42B8-F8F2-B82DA3B3B640}"/>
              </a:ext>
            </a:extLst>
          </p:cNvPr>
          <p:cNvSpPr>
            <a:spLocks noGrp="1"/>
          </p:cNvSpPr>
          <p:nvPr>
            <p:ph type="title"/>
          </p:nvPr>
        </p:nvSpPr>
        <p:spPr/>
        <p:txBody>
          <a:bodyPr/>
          <a:lstStyle/>
          <a:p>
            <a:pPr algn="ctr"/>
            <a:r>
              <a:rPr lang="en-US" b="1" dirty="0"/>
              <a:t>Biblical numerology</a:t>
            </a:r>
            <a:endParaRPr lang="en-US" dirty="0"/>
          </a:p>
        </p:txBody>
      </p:sp>
      <p:sp>
        <p:nvSpPr>
          <p:cNvPr id="3" name="Content Placeholder 2">
            <a:extLst>
              <a:ext uri="{FF2B5EF4-FFF2-40B4-BE49-F238E27FC236}">
                <a16:creationId xmlns:a16="http://schemas.microsoft.com/office/drawing/2014/main" id="{E60B01CB-BB12-02D9-EF8D-C0B22425740B}"/>
              </a:ext>
            </a:extLst>
          </p:cNvPr>
          <p:cNvSpPr>
            <a:spLocks noGrp="1"/>
          </p:cNvSpPr>
          <p:nvPr>
            <p:ph idx="1"/>
          </p:nvPr>
        </p:nvSpPr>
        <p:spPr/>
        <p:txBody>
          <a:bodyPr>
            <a:normAutofit lnSpcReduction="10000"/>
          </a:bodyPr>
          <a:lstStyle/>
          <a:p>
            <a:r>
              <a:rPr lang="en-US" b="1" dirty="0"/>
              <a:t>6 - Murder</a:t>
            </a:r>
            <a:endParaRPr lang="en-US" dirty="0"/>
          </a:p>
          <a:p>
            <a:r>
              <a:rPr lang="en-US" dirty="0"/>
              <a:t>The number 6 and its meaning are related to man and human weakness, the evils of the devil and the manifestation of sin. Man was created on day six of creation week. Men are appointed 6 days to labor and then they are commanded to rest on the seventh day (Friday sunset to Saturday sunset).</a:t>
            </a:r>
          </a:p>
          <a:p>
            <a:r>
              <a:rPr lang="en-US" i="1" dirty="0"/>
              <a:t>Six is Weakness of man – Evil of Satan – Manifestation of sin</a:t>
            </a:r>
          </a:p>
          <a:p>
            <a:endParaRPr lang="en-US" dirty="0"/>
          </a:p>
          <a:p>
            <a:r>
              <a:rPr lang="en-US" i="1" dirty="0"/>
              <a:t>Kill, Strongs, 7523, raw-</a:t>
            </a:r>
            <a:r>
              <a:rPr lang="en-US" i="1" dirty="0" err="1"/>
              <a:t>tsakh</a:t>
            </a:r>
            <a:r>
              <a:rPr lang="en-US" i="1" dirty="0"/>
              <a:t>’; a prim. Root; prop. To dash in pieces, i.e. kill (a human being) to murder: </a:t>
            </a:r>
          </a:p>
        </p:txBody>
      </p:sp>
    </p:spTree>
    <p:extLst>
      <p:ext uri="{BB962C8B-B14F-4D97-AF65-F5344CB8AC3E}">
        <p14:creationId xmlns:p14="http://schemas.microsoft.com/office/powerpoint/2010/main" val="6489630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B5D0E8-D2B1-7525-3CB8-136B6FC962C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3ED8E20-3BE4-CFC0-629A-D314AC2554AB}"/>
              </a:ext>
            </a:extLst>
          </p:cNvPr>
          <p:cNvSpPr>
            <a:spLocks noGrp="1"/>
          </p:cNvSpPr>
          <p:nvPr>
            <p:ph idx="1"/>
          </p:nvPr>
        </p:nvSpPr>
        <p:spPr/>
        <p:txBody>
          <a:bodyPr/>
          <a:lstStyle/>
          <a:p>
            <a:r>
              <a:rPr lang="en-US" b="1" dirty="0"/>
              <a:t>7. Do not commit adultery (The Pauli Exclusion Principle):</a:t>
            </a:r>
            <a:r>
              <a:rPr lang="en-US" dirty="0"/>
              <a:t> In quantum physics, this principle states that two identical particles cannot occupy the exact same quantum state within a system at the same time. The structure of an atom depends on strict boundaries. Adultery attempts to force a foreign body into a closed, exclusive relational state, which causes the foundation of the family unit to violently rupture.</a:t>
            </a:r>
          </a:p>
          <a:p>
            <a:endParaRPr lang="en-US" dirty="0"/>
          </a:p>
        </p:txBody>
      </p:sp>
    </p:spTree>
    <p:extLst>
      <p:ext uri="{BB962C8B-B14F-4D97-AF65-F5344CB8AC3E}">
        <p14:creationId xmlns:p14="http://schemas.microsoft.com/office/powerpoint/2010/main" val="13308422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F4174C-15FE-C5D8-EFBE-F7A2CC8B1651}"/>
              </a:ext>
            </a:extLst>
          </p:cNvPr>
          <p:cNvSpPr>
            <a:spLocks noGrp="1"/>
          </p:cNvSpPr>
          <p:nvPr>
            <p:ph type="title"/>
          </p:nvPr>
        </p:nvSpPr>
        <p:spPr/>
        <p:txBody>
          <a:bodyPr/>
          <a:lstStyle/>
          <a:p>
            <a:pPr algn="ctr"/>
            <a:r>
              <a:rPr lang="en-US" b="1" dirty="0"/>
              <a:t>Biblical numerology</a:t>
            </a:r>
            <a:endParaRPr lang="en-US" dirty="0"/>
          </a:p>
        </p:txBody>
      </p:sp>
      <p:sp>
        <p:nvSpPr>
          <p:cNvPr id="3" name="Content Placeholder 2">
            <a:extLst>
              <a:ext uri="{FF2B5EF4-FFF2-40B4-BE49-F238E27FC236}">
                <a16:creationId xmlns:a16="http://schemas.microsoft.com/office/drawing/2014/main" id="{E98564B8-91A1-257F-B8DB-D5D0A3CC4919}"/>
              </a:ext>
            </a:extLst>
          </p:cNvPr>
          <p:cNvSpPr>
            <a:spLocks noGrp="1"/>
          </p:cNvSpPr>
          <p:nvPr>
            <p:ph idx="1"/>
          </p:nvPr>
        </p:nvSpPr>
        <p:spPr/>
        <p:txBody>
          <a:bodyPr/>
          <a:lstStyle/>
          <a:p>
            <a:r>
              <a:rPr lang="en-US" b="1" dirty="0"/>
              <a:t>7 - Adultery</a:t>
            </a:r>
            <a:endParaRPr lang="en-US" dirty="0"/>
          </a:p>
          <a:p>
            <a:r>
              <a:rPr lang="en-US" dirty="0"/>
              <a:t>The number 7 is the foundation of God's word. It derives much of its meaning from being tied directly to creation and symbolizes completeness and perfection (both physical and spiritual).</a:t>
            </a:r>
          </a:p>
          <a:p>
            <a:endParaRPr lang="en-US" dirty="0"/>
          </a:p>
          <a:p>
            <a:r>
              <a:rPr lang="en-US" i="1" dirty="0"/>
              <a:t>Seven is Completeness – spiritual - Perfection</a:t>
            </a:r>
          </a:p>
          <a:p>
            <a:endParaRPr lang="en-US" dirty="0"/>
          </a:p>
        </p:txBody>
      </p:sp>
    </p:spTree>
    <p:extLst>
      <p:ext uri="{BB962C8B-B14F-4D97-AF65-F5344CB8AC3E}">
        <p14:creationId xmlns:p14="http://schemas.microsoft.com/office/powerpoint/2010/main" val="25980836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9564E4-D133-AD15-09E8-FAA7D03D68A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0466DD99-A687-AC61-A223-CBA9D0DA50D5}"/>
              </a:ext>
            </a:extLst>
          </p:cNvPr>
          <p:cNvSpPr>
            <a:spLocks noGrp="1"/>
          </p:cNvSpPr>
          <p:nvPr>
            <p:ph idx="1"/>
          </p:nvPr>
        </p:nvSpPr>
        <p:spPr/>
        <p:txBody>
          <a:bodyPr/>
          <a:lstStyle/>
          <a:p>
            <a:r>
              <a:rPr lang="en-US" b="1" dirty="0"/>
              <a:t>8. Do not steal (The First Law of Thermodynamics):</a:t>
            </a:r>
            <a:r>
              <a:rPr lang="en-US" dirty="0"/>
              <a:t> </a:t>
            </a:r>
            <a:r>
              <a:rPr lang="en-US" i="1" dirty="0"/>
              <a:t>Energy and mass cannot be created or destroyed.</a:t>
            </a:r>
            <a:r>
              <a:rPr lang="en-US" dirty="0"/>
              <a:t> In physics, you cannot magically duplicate matter; if you move an object from Point A to Point B, you leave a deficit at Point A. Stealing ignores the conservation of mass—it is an attempt to forcefully extract energy from someone else's closed system without doing the work, creating an artificial deficit.</a:t>
            </a:r>
          </a:p>
          <a:p>
            <a:endParaRPr lang="en-US" dirty="0"/>
          </a:p>
        </p:txBody>
      </p:sp>
    </p:spTree>
    <p:extLst>
      <p:ext uri="{BB962C8B-B14F-4D97-AF65-F5344CB8AC3E}">
        <p14:creationId xmlns:p14="http://schemas.microsoft.com/office/powerpoint/2010/main" val="22945323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31D279-77D6-E5D8-5971-070F9A8FE8DE}"/>
              </a:ext>
            </a:extLst>
          </p:cNvPr>
          <p:cNvSpPr>
            <a:spLocks noGrp="1"/>
          </p:cNvSpPr>
          <p:nvPr>
            <p:ph type="title"/>
          </p:nvPr>
        </p:nvSpPr>
        <p:spPr/>
        <p:txBody>
          <a:bodyPr/>
          <a:lstStyle/>
          <a:p>
            <a:pPr algn="ctr"/>
            <a:r>
              <a:rPr lang="en-US" b="1" dirty="0"/>
              <a:t>Biblical numerology</a:t>
            </a:r>
            <a:endParaRPr lang="en-US" dirty="0"/>
          </a:p>
        </p:txBody>
      </p:sp>
      <p:sp>
        <p:nvSpPr>
          <p:cNvPr id="3" name="Content Placeholder 2">
            <a:extLst>
              <a:ext uri="{FF2B5EF4-FFF2-40B4-BE49-F238E27FC236}">
                <a16:creationId xmlns:a16="http://schemas.microsoft.com/office/drawing/2014/main" id="{02CCD0D2-46F6-778D-7BBE-FE1D1B375417}"/>
              </a:ext>
            </a:extLst>
          </p:cNvPr>
          <p:cNvSpPr>
            <a:spLocks noGrp="1"/>
          </p:cNvSpPr>
          <p:nvPr>
            <p:ph idx="1"/>
          </p:nvPr>
        </p:nvSpPr>
        <p:spPr/>
        <p:txBody>
          <a:bodyPr>
            <a:normAutofit lnSpcReduction="10000"/>
          </a:bodyPr>
          <a:lstStyle/>
          <a:p>
            <a:r>
              <a:rPr lang="en-US" b="1" dirty="0"/>
              <a:t>8 - Steal</a:t>
            </a:r>
            <a:endParaRPr lang="en-US" dirty="0"/>
          </a:p>
          <a:p>
            <a:r>
              <a:rPr lang="en-US" b="1" dirty="0"/>
              <a:t>Steal </a:t>
            </a:r>
            <a:r>
              <a:rPr lang="en-US" dirty="0"/>
              <a:t>The number 8 represents a new beginning, meaning a new order or creation, and man's true "born again" event when he is resurrected from the dead into eternal life.</a:t>
            </a:r>
          </a:p>
          <a:p>
            <a:r>
              <a:rPr lang="en-US" dirty="0"/>
              <a:t>Eight is also an integral part of Jesus' sacrifice. Like the Passover lamb, Jesus was selected as the Lamb to take away man's sins on Nisan 10 (April 1, 30 A.D. - John 12:28 - 29) and was crucified on Nisan 14. His resurrection occurred three complete days after he was buried, which was at the end of the weekly Sabbath day that fell on </a:t>
            </a:r>
          </a:p>
          <a:p>
            <a:r>
              <a:rPr lang="en-US" i="1" dirty="0"/>
              <a:t>Eight is new Birth, New Creation or New Beginning</a:t>
            </a:r>
          </a:p>
          <a:p>
            <a:endParaRPr lang="en-US" dirty="0"/>
          </a:p>
          <a:p>
            <a:endParaRPr lang="en-US" dirty="0"/>
          </a:p>
        </p:txBody>
      </p:sp>
    </p:spTree>
    <p:extLst>
      <p:ext uri="{BB962C8B-B14F-4D97-AF65-F5344CB8AC3E}">
        <p14:creationId xmlns:p14="http://schemas.microsoft.com/office/powerpoint/2010/main" val="17409938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A2979A-7ADF-B7BD-D3CA-9037EE00D83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BC3B281-AB39-ED1F-E76A-1E20E1256677}"/>
              </a:ext>
            </a:extLst>
          </p:cNvPr>
          <p:cNvSpPr>
            <a:spLocks noGrp="1"/>
          </p:cNvSpPr>
          <p:nvPr>
            <p:ph idx="1"/>
          </p:nvPr>
        </p:nvSpPr>
        <p:spPr/>
        <p:txBody>
          <a:bodyPr/>
          <a:lstStyle/>
          <a:p>
            <a:r>
              <a:rPr lang="en-US" b="1" dirty="0"/>
              <a:t>9. Do not lie (Quantum Decoherence / Signal Integrity):</a:t>
            </a:r>
            <a:r>
              <a:rPr lang="en-US" dirty="0"/>
              <a:t> In information theory, if false data is introduced into a transmission, the signal degrades and the system loses coherence. A lie is the introduction of corrupted data into the shared human network. When enough false data enters the system, society experiences complete decoherence and can no longer agree on objective reality.</a:t>
            </a:r>
          </a:p>
          <a:p>
            <a:endParaRPr lang="en-US" dirty="0"/>
          </a:p>
        </p:txBody>
      </p:sp>
    </p:spTree>
    <p:extLst>
      <p:ext uri="{BB962C8B-B14F-4D97-AF65-F5344CB8AC3E}">
        <p14:creationId xmlns:p14="http://schemas.microsoft.com/office/powerpoint/2010/main" val="30094933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FF6043-045E-6CD2-21D8-B5256B97E757}"/>
              </a:ext>
            </a:extLst>
          </p:cNvPr>
          <p:cNvSpPr>
            <a:spLocks noGrp="1"/>
          </p:cNvSpPr>
          <p:nvPr>
            <p:ph type="title"/>
          </p:nvPr>
        </p:nvSpPr>
        <p:spPr/>
        <p:txBody>
          <a:bodyPr/>
          <a:lstStyle/>
          <a:p>
            <a:pPr algn="ctr"/>
            <a:r>
              <a:rPr lang="en-US" b="1" dirty="0"/>
              <a:t>Biblical numerology</a:t>
            </a:r>
            <a:endParaRPr lang="en-US" dirty="0"/>
          </a:p>
        </p:txBody>
      </p:sp>
      <p:sp>
        <p:nvSpPr>
          <p:cNvPr id="3" name="Content Placeholder 2">
            <a:extLst>
              <a:ext uri="{FF2B5EF4-FFF2-40B4-BE49-F238E27FC236}">
                <a16:creationId xmlns:a16="http://schemas.microsoft.com/office/drawing/2014/main" id="{594F2288-E287-55EA-4254-32EF66B46656}"/>
              </a:ext>
            </a:extLst>
          </p:cNvPr>
          <p:cNvSpPr>
            <a:spLocks noGrp="1"/>
          </p:cNvSpPr>
          <p:nvPr>
            <p:ph idx="1"/>
          </p:nvPr>
        </p:nvSpPr>
        <p:spPr/>
        <p:txBody>
          <a:bodyPr>
            <a:normAutofit/>
          </a:bodyPr>
          <a:lstStyle/>
          <a:p>
            <a:r>
              <a:rPr lang="en-US" b="1" dirty="0"/>
              <a:t>9 -- Lie</a:t>
            </a:r>
            <a:endParaRPr lang="en-US" dirty="0"/>
          </a:p>
          <a:p>
            <a:r>
              <a:rPr lang="en-US" dirty="0"/>
              <a:t>The number 9 symbolizes divine completeness or conveys the meaning of finality.</a:t>
            </a:r>
          </a:p>
          <a:p>
            <a:r>
              <a:rPr lang="en-US" dirty="0"/>
              <a:t>Christ died at hour 9 of the day, or 3 p.m., to make the way of salvation open to everyone. The Day of Atonement (Yom Kippur) is the only one of God's annual Feast days of worship that requires believers to fast. This special day, considered by many Jews to be the holiest of the year, begins at sunset on day 9 of the seventh Hebrew month (Leviticus 23:32).</a:t>
            </a:r>
          </a:p>
          <a:p>
            <a:r>
              <a:rPr lang="en-US" i="1" dirty="0"/>
              <a:t>Nine is Fruit of Spirit – Divine Completeness From The Lord</a:t>
            </a:r>
          </a:p>
        </p:txBody>
      </p:sp>
    </p:spTree>
    <p:extLst>
      <p:ext uri="{BB962C8B-B14F-4D97-AF65-F5344CB8AC3E}">
        <p14:creationId xmlns:p14="http://schemas.microsoft.com/office/powerpoint/2010/main" val="32176042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1CB469-95F4-3AD7-0021-D90CDA30328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5C777E5-23EC-06A8-54D4-64E76663DC1F}"/>
              </a:ext>
            </a:extLst>
          </p:cNvPr>
          <p:cNvSpPr>
            <a:spLocks noGrp="1"/>
          </p:cNvSpPr>
          <p:nvPr>
            <p:ph idx="1"/>
          </p:nvPr>
        </p:nvSpPr>
        <p:spPr/>
        <p:txBody>
          <a:bodyPr/>
          <a:lstStyle/>
          <a:p>
            <a:r>
              <a:rPr lang="en-US" b="1" dirty="0"/>
              <a:t>10. Do not covet (Gravity / Potential Energy):</a:t>
            </a:r>
            <a:r>
              <a:rPr lang="en-US" dirty="0"/>
              <a:t> Notice that the last commandment is the only one that doesn't involve a physical action. Coveting happens entirely in the mind. In physics, this is </a:t>
            </a:r>
            <a:r>
              <a:rPr lang="en-US" b="1" dirty="0"/>
              <a:t>Potential Energy</a:t>
            </a:r>
            <a:r>
              <a:rPr lang="en-US" dirty="0"/>
              <a:t> or </a:t>
            </a:r>
            <a:r>
              <a:rPr lang="en-US" b="1" dirty="0"/>
              <a:t>Gravity</a:t>
            </a:r>
            <a:r>
              <a:rPr lang="en-US" dirty="0"/>
              <a:t>. It is an invisible force pulling on an object before any physical contact is even made. The gravity of coveting is what eventually pulls the system down into the kinetic actions of stealing, lying, or murdering.</a:t>
            </a:r>
          </a:p>
          <a:p>
            <a:endParaRPr lang="en-US" dirty="0"/>
          </a:p>
        </p:txBody>
      </p:sp>
    </p:spTree>
    <p:extLst>
      <p:ext uri="{BB962C8B-B14F-4D97-AF65-F5344CB8AC3E}">
        <p14:creationId xmlns:p14="http://schemas.microsoft.com/office/powerpoint/2010/main" val="7877820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84FDFC-B3E9-3D19-0E61-8801D2A11F78}"/>
              </a:ext>
            </a:extLst>
          </p:cNvPr>
          <p:cNvSpPr>
            <a:spLocks noGrp="1"/>
          </p:cNvSpPr>
          <p:nvPr>
            <p:ph type="title"/>
          </p:nvPr>
        </p:nvSpPr>
        <p:spPr/>
        <p:txBody>
          <a:bodyPr/>
          <a:lstStyle/>
          <a:p>
            <a:pPr algn="ctr"/>
            <a:r>
              <a:rPr lang="en-US" b="1" dirty="0"/>
              <a:t>Biblical numerology</a:t>
            </a:r>
            <a:endParaRPr lang="en-US" dirty="0"/>
          </a:p>
        </p:txBody>
      </p:sp>
      <p:sp>
        <p:nvSpPr>
          <p:cNvPr id="3" name="Content Placeholder 2">
            <a:extLst>
              <a:ext uri="{FF2B5EF4-FFF2-40B4-BE49-F238E27FC236}">
                <a16:creationId xmlns:a16="http://schemas.microsoft.com/office/drawing/2014/main" id="{696707D9-ED92-4F42-0463-FA9E83C94311}"/>
              </a:ext>
            </a:extLst>
          </p:cNvPr>
          <p:cNvSpPr>
            <a:spLocks noGrp="1"/>
          </p:cNvSpPr>
          <p:nvPr>
            <p:ph idx="1"/>
          </p:nvPr>
        </p:nvSpPr>
        <p:spPr/>
        <p:txBody>
          <a:bodyPr>
            <a:normAutofit lnSpcReduction="10000"/>
          </a:bodyPr>
          <a:lstStyle/>
          <a:p>
            <a:r>
              <a:rPr lang="en-US" b="1" dirty="0"/>
              <a:t>10 - Covet</a:t>
            </a:r>
            <a:endParaRPr lang="en-US" dirty="0"/>
          </a:p>
          <a:p>
            <a:r>
              <a:rPr lang="en-US" dirty="0"/>
              <a:t>Ten is also viewed as a complete and perfect numeral, as is 3, 7 and 12. It is made up of 4, which represents the physical creation, and 6, which symbolizes man. As such, the meaning of 10 is one of testimony, law, responsibility and the completeness of order.</a:t>
            </a:r>
          </a:p>
          <a:p>
            <a:r>
              <a:rPr lang="en-US" dirty="0"/>
              <a:t>We find, In Genesis 1, the phrase "God said" 10 times, which is a testimony of His creative power. God gave the Ten Commandments to man. Ten therefore represents man's responsibility to keep the commandments. A tithe is a 10th of our earnings and is a testimony of our faith in the Lord.</a:t>
            </a:r>
          </a:p>
          <a:p>
            <a:r>
              <a:rPr lang="en-US" i="1" dirty="0"/>
              <a:t>Ten is testimony – Law and Responsibility</a:t>
            </a:r>
          </a:p>
          <a:p>
            <a:endParaRPr lang="en-US" dirty="0"/>
          </a:p>
        </p:txBody>
      </p:sp>
    </p:spTree>
    <p:extLst>
      <p:ext uri="{BB962C8B-B14F-4D97-AF65-F5344CB8AC3E}">
        <p14:creationId xmlns:p14="http://schemas.microsoft.com/office/powerpoint/2010/main" val="21797191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0A054D7-7906-951F-A5CF-6B9E300CDB60}"/>
              </a:ext>
            </a:extLst>
          </p:cNvPr>
          <p:cNvSpPr>
            <a:spLocks noGrp="1"/>
          </p:cNvSpPr>
          <p:nvPr>
            <p:ph type="title"/>
          </p:nvPr>
        </p:nvSpPr>
        <p:spPr>
          <a:xfrm>
            <a:off x="481013" y="3752849"/>
            <a:ext cx="3290887" cy="2452687"/>
          </a:xfrm>
        </p:spPr>
        <p:txBody>
          <a:bodyPr vert="horz" lIns="91440" tIns="45720" rIns="91440" bIns="45720" rtlCol="0" anchor="ctr">
            <a:normAutofit/>
          </a:bodyPr>
          <a:lstStyle/>
          <a:p>
            <a:r>
              <a:rPr lang="en-US" sz="3600" dirty="0"/>
              <a:t>Christ was the</a:t>
            </a:r>
            <a:br>
              <a:rPr lang="en-US" sz="3600" dirty="0"/>
            </a:br>
            <a:r>
              <a:rPr lang="en-US" sz="3600" dirty="0"/>
              <a:t>Lamb</a:t>
            </a:r>
          </a:p>
        </p:txBody>
      </p:sp>
      <p:pic>
        <p:nvPicPr>
          <p:cNvPr id="13" name="Picture Placeholder 12">
            <a:extLst>
              <a:ext uri="{FF2B5EF4-FFF2-40B4-BE49-F238E27FC236}">
                <a16:creationId xmlns:a16="http://schemas.microsoft.com/office/drawing/2014/main" id="{EFBB53BD-6486-86F9-0A23-A6A54219A7AC}"/>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t="19565" b="19565"/>
          <a:stretch>
            <a:fillRect/>
          </a:stretch>
        </p:blipFill>
        <p:spPr>
          <a:xfrm>
            <a:off x="20" y="10"/>
            <a:ext cx="12191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3" name="Content Placeholder 2">
            <a:extLst>
              <a:ext uri="{FF2B5EF4-FFF2-40B4-BE49-F238E27FC236}">
                <a16:creationId xmlns:a16="http://schemas.microsoft.com/office/drawing/2014/main" id="{E7EB2BFE-92E3-BDA2-6B38-5D663067A8A2}"/>
              </a:ext>
            </a:extLst>
          </p:cNvPr>
          <p:cNvSpPr>
            <a:spLocks noGrp="1"/>
          </p:cNvSpPr>
          <p:nvPr>
            <p:ph type="body" sz="half" idx="2"/>
          </p:nvPr>
        </p:nvSpPr>
        <p:spPr>
          <a:xfrm>
            <a:off x="4223982" y="3752850"/>
            <a:ext cx="7485413" cy="2452687"/>
          </a:xfrm>
        </p:spPr>
        <p:txBody>
          <a:bodyPr vert="horz" lIns="91440" tIns="45720" rIns="91440" bIns="45720" rtlCol="0" anchor="ctr">
            <a:normAutofit/>
          </a:bodyPr>
          <a:lstStyle/>
          <a:p>
            <a:pPr indent="-228600">
              <a:buFont typeface="Arial" panose="020B0604020202020204" pitchFamily="34" charset="0"/>
              <a:buChar char="•"/>
            </a:pPr>
            <a:r>
              <a:rPr lang="en-US" sz="1700"/>
              <a:t>The Passover lamb was selected on day 10 of the 1st month (Exodus 12:3), as was Jesus, the Lamb that takes away the sins of the world (John 12:28 - 29; 1Corinthians 5:7). Day 10 of the 7th month is also the Holy Day known as the Day of Atonement. This unique day of fasting pictures the removal of Satan, the author of sin, before the millennial reign of Jesus begins (Revelation 20:1 - 2).</a:t>
            </a:r>
          </a:p>
          <a:p>
            <a:pPr indent="-228600">
              <a:buFont typeface="Arial" panose="020B0604020202020204" pitchFamily="34" charset="0"/>
              <a:buChar char="•"/>
            </a:pPr>
            <a:r>
              <a:rPr lang="en-US" sz="1700"/>
              <a:t>The last great world-ruling kingdom of man under Satan is symbolized prophetically by the 10 toes of Daniel 2 and the 10 horns of Revelation 13 and 17.</a:t>
            </a:r>
            <a:br>
              <a:rPr lang="en-US" sz="1700"/>
            </a:br>
            <a:endParaRPr lang="en-US" sz="1700"/>
          </a:p>
          <a:p>
            <a:pPr indent="-228600">
              <a:buFont typeface="Arial" panose="020B0604020202020204" pitchFamily="34" charset="0"/>
              <a:buChar char="•"/>
            </a:pPr>
            <a:endParaRPr lang="en-US" sz="1700"/>
          </a:p>
        </p:txBody>
      </p:sp>
    </p:spTree>
    <p:extLst>
      <p:ext uri="{BB962C8B-B14F-4D97-AF65-F5344CB8AC3E}">
        <p14:creationId xmlns:p14="http://schemas.microsoft.com/office/powerpoint/2010/main" val="22792518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E11B61B-6F69-1D80-2623-567DAA42A040}"/>
              </a:ext>
            </a:extLst>
          </p:cNvPr>
          <p:cNvSpPr>
            <a:spLocks noGrp="1"/>
          </p:cNvSpPr>
          <p:nvPr>
            <p:ph type="title"/>
          </p:nvPr>
        </p:nvSpPr>
        <p:spPr>
          <a:xfrm>
            <a:off x="838201" y="365125"/>
            <a:ext cx="5251316" cy="1807305"/>
          </a:xfrm>
        </p:spPr>
        <p:txBody>
          <a:bodyPr vert="horz" lIns="91440" tIns="45720" rIns="91440" bIns="45720" rtlCol="0" anchor="ctr">
            <a:normAutofit/>
          </a:bodyPr>
          <a:lstStyle/>
          <a:p>
            <a:r>
              <a:rPr lang="en-US" sz="4400"/>
              <a:t>Luke 22:</a:t>
            </a:r>
          </a:p>
        </p:txBody>
      </p:sp>
      <p:sp>
        <p:nvSpPr>
          <p:cNvPr id="4" name="Text Placeholder 3">
            <a:extLst>
              <a:ext uri="{FF2B5EF4-FFF2-40B4-BE49-F238E27FC236}">
                <a16:creationId xmlns:a16="http://schemas.microsoft.com/office/drawing/2014/main" id="{F851EEF5-1EC0-A3E0-7524-311502AF9D2F}"/>
              </a:ext>
            </a:extLst>
          </p:cNvPr>
          <p:cNvSpPr>
            <a:spLocks noGrp="1"/>
          </p:cNvSpPr>
          <p:nvPr>
            <p:ph type="body" sz="half" idx="2"/>
          </p:nvPr>
        </p:nvSpPr>
        <p:spPr>
          <a:xfrm>
            <a:off x="838200" y="2333297"/>
            <a:ext cx="4619621" cy="3843666"/>
          </a:xfrm>
        </p:spPr>
        <p:txBody>
          <a:bodyPr vert="horz" lIns="91440" tIns="45720" rIns="91440" bIns="45720" rtlCol="0">
            <a:normAutofit/>
          </a:bodyPr>
          <a:lstStyle/>
          <a:p>
            <a:pPr indent="-228600">
              <a:buFont typeface="Arial" panose="020B0604020202020204" pitchFamily="34" charset="0"/>
              <a:buChar char="•"/>
            </a:pPr>
            <a:br>
              <a:rPr lang="en-US" sz="2000" b="1" dirty="0">
                <a:hlinkClick r:id="rId2" tooltip="Luke 22:15 KJV verse detail">
                  <a:extLst>
                    <a:ext uri="{A12FA001-AC4F-418D-AE19-62706E023703}">
                      <ahyp:hlinkClr xmlns:ahyp="http://schemas.microsoft.com/office/drawing/2018/hyperlinkcolor" val="tx"/>
                    </a:ext>
                  </a:extLst>
                </a:hlinkClick>
              </a:rPr>
            </a:br>
            <a:r>
              <a:rPr lang="en-US" sz="2000" u="sng" dirty="0">
                <a:hlinkClick r:id="rId2" tooltip="Luke 22:15 KJV verse detail">
                  <a:extLst>
                    <a:ext uri="{A12FA001-AC4F-418D-AE19-62706E023703}">
                      <ahyp:hlinkClr xmlns:ahyp="http://schemas.microsoft.com/office/drawing/2018/hyperlinkcolor" val="tx"/>
                    </a:ext>
                  </a:extLst>
                </a:hlinkClick>
              </a:rPr>
              <a:t>15 And he said unto them, </a:t>
            </a:r>
            <a:r>
              <a:rPr lang="en-US" sz="2000" u="sng" dirty="0">
                <a:solidFill>
                  <a:srgbClr val="FF0000"/>
                </a:solidFill>
                <a:hlinkClick r:id="rId2" tooltip="Luke 22:15 KJV verse detail">
                  <a:extLst>
                    <a:ext uri="{A12FA001-AC4F-418D-AE19-62706E023703}">
                      <ahyp:hlinkClr xmlns:ahyp="http://schemas.microsoft.com/office/drawing/2018/hyperlinkcolor" val="tx"/>
                    </a:ext>
                  </a:extLst>
                </a:hlinkClick>
              </a:rPr>
              <a:t>With desire I have desired to eat this </a:t>
            </a:r>
            <a:r>
              <a:rPr lang="en-US" sz="2000" u="sng" dirty="0" err="1">
                <a:solidFill>
                  <a:srgbClr val="FF0000"/>
                </a:solidFill>
                <a:hlinkClick r:id="rId2" tooltip="Luke 22:15 KJV verse detail">
                  <a:extLst>
                    <a:ext uri="{A12FA001-AC4F-418D-AE19-62706E023703}">
                      <ahyp:hlinkClr xmlns:ahyp="http://schemas.microsoft.com/office/drawing/2018/hyperlinkcolor" val="tx"/>
                    </a:ext>
                  </a:extLst>
                </a:hlinkClick>
              </a:rPr>
              <a:t>passover</a:t>
            </a:r>
            <a:r>
              <a:rPr lang="en-US" sz="2000" u="sng" dirty="0">
                <a:solidFill>
                  <a:srgbClr val="FF0000"/>
                </a:solidFill>
                <a:hlinkClick r:id="rId2" tooltip="Luke 22:15 KJV verse detail">
                  <a:extLst>
                    <a:ext uri="{A12FA001-AC4F-418D-AE19-62706E023703}">
                      <ahyp:hlinkClr xmlns:ahyp="http://schemas.microsoft.com/office/drawing/2018/hyperlinkcolor" val="tx"/>
                    </a:ext>
                  </a:extLst>
                </a:hlinkClick>
              </a:rPr>
              <a:t> with you before I suffer:</a:t>
            </a:r>
            <a:endParaRPr lang="en-US" sz="2000" u="sng" dirty="0">
              <a:solidFill>
                <a:srgbClr val="FF0000"/>
              </a:solidFill>
            </a:endParaRPr>
          </a:p>
          <a:p>
            <a:pPr indent="-228600">
              <a:buFont typeface="Arial" panose="020B0604020202020204" pitchFamily="34" charset="0"/>
              <a:buChar char="•"/>
            </a:pPr>
            <a:r>
              <a:rPr lang="en-US" sz="2000" u="sng" dirty="0">
                <a:solidFill>
                  <a:srgbClr val="FF0000"/>
                </a:solidFill>
                <a:hlinkClick r:id="rId3" tooltip="Luke 22:16 KJV verse detail">
                  <a:extLst>
                    <a:ext uri="{A12FA001-AC4F-418D-AE19-62706E023703}">
                      <ahyp:hlinkClr xmlns:ahyp="http://schemas.microsoft.com/office/drawing/2018/hyperlinkcolor" val="tx"/>
                    </a:ext>
                  </a:extLst>
                </a:hlinkClick>
              </a:rPr>
              <a:t>16 For I say unto you, I will not any more eat thereof, until it be fulfilled in the kingdom of God.</a:t>
            </a:r>
            <a:endParaRPr lang="en-US" sz="2000" u="sng" dirty="0">
              <a:solidFill>
                <a:srgbClr val="FF0000"/>
              </a:solidFill>
            </a:endParaRPr>
          </a:p>
          <a:p>
            <a:pPr indent="-228600">
              <a:buFont typeface="Arial" panose="020B0604020202020204" pitchFamily="34" charset="0"/>
              <a:buChar char="•"/>
            </a:pPr>
            <a:endParaRPr lang="en-US" sz="2000" dirty="0"/>
          </a:p>
        </p:txBody>
      </p:sp>
      <p:pic>
        <p:nvPicPr>
          <p:cNvPr id="8" name="Picture Placeholder 7">
            <a:extLst>
              <a:ext uri="{FF2B5EF4-FFF2-40B4-BE49-F238E27FC236}">
                <a16:creationId xmlns:a16="http://schemas.microsoft.com/office/drawing/2014/main" id="{11DC3A3A-9E08-99F3-A5CC-D2FFC875C37D}"/>
              </a:ext>
            </a:extLst>
          </p:cNvPr>
          <p:cNvPicPr>
            <a:picLocks noGrp="1" noChangeAspect="1"/>
          </p:cNvPicPr>
          <p:nvPr>
            <p:ph type="pic" idx="1"/>
          </p:nvPr>
        </p:nvPicPr>
        <p:blipFill>
          <a:blip r:embed="rId4">
            <a:extLst>
              <a:ext uri="{28A0092B-C50C-407E-A947-70E740481C1C}">
                <a14:useLocalDpi xmlns:a14="http://schemas.microsoft.com/office/drawing/2010/main" val="0"/>
              </a:ext>
            </a:extLst>
          </a:blip>
          <a:srcRect l="25185" r="25256"/>
          <a:stretch>
            <a:fillRect/>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390872444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77</TotalTime>
  <Words>2412</Words>
  <Application>Microsoft Office PowerPoint</Application>
  <PresentationFormat>Widescreen</PresentationFormat>
  <Paragraphs>78</Paragraphs>
  <Slides>26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26</vt:i4>
      </vt:variant>
    </vt:vector>
  </HeadingPairs>
  <TitlesOfParts>
    <vt:vector size="30" baseType="lpstr">
      <vt:lpstr>Aptos</vt:lpstr>
      <vt:lpstr>Aptos Display</vt:lpstr>
      <vt:lpstr>Arial</vt:lpstr>
      <vt:lpstr>Office Theme</vt:lpstr>
      <vt:lpstr>PowerPoint Presentation</vt:lpstr>
      <vt:lpstr>Laws of God &amp; Physics</vt:lpstr>
      <vt:lpstr>The First Tablet: The Macro-Physics of the Absolute</vt:lpstr>
      <vt:lpstr>The first four commandments dictate the relationship between the finite (humanity) and the infinite (the Absolute Source). These correlate to the macro-laws of physics—relativity, quantum mechanics, and thermodynamics.</vt:lpstr>
      <vt:lpstr>Biblical numerology </vt:lpstr>
      <vt:lpstr>PowerPoint Presentation</vt:lpstr>
      <vt:lpstr>Biblical numerology</vt:lpstr>
      <vt:lpstr>PowerPoint Presentation</vt:lpstr>
      <vt:lpstr>Biblical numerology</vt:lpstr>
      <vt:lpstr>PowerPoint Presentation</vt:lpstr>
      <vt:lpstr>Biblical numerology</vt:lpstr>
      <vt:lpstr>Biblical numerology</vt:lpstr>
      <vt:lpstr>The Bridge: The Arrow of Time The fifth commandment stands alone, acting as the bridge between the Divine (first four) and the Human (last five).</vt:lpstr>
      <vt:lpstr>Biblical numerology</vt:lpstr>
      <vt:lpstr>The Second Tablet: The Micro-Physics of Human Interaction The final five commandments govern human-to-human interactions. These map perfectly to Newtonian mechanics and the physical laws of closed systems.</vt:lpstr>
      <vt:lpstr>Biblical numerology</vt:lpstr>
      <vt:lpstr>PowerPoint Presentation</vt:lpstr>
      <vt:lpstr>Biblical numerology</vt:lpstr>
      <vt:lpstr>PowerPoint Presentation</vt:lpstr>
      <vt:lpstr>Biblical numerology</vt:lpstr>
      <vt:lpstr>PowerPoint Presentation</vt:lpstr>
      <vt:lpstr>Biblical numerology</vt:lpstr>
      <vt:lpstr>PowerPoint Presentation</vt:lpstr>
      <vt:lpstr>Biblical numerology</vt:lpstr>
      <vt:lpstr>Christ was the Lamb</vt:lpstr>
      <vt:lpstr>Luke 22:</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Andy Nazario</dc:creator>
  <cp:lastModifiedBy>Andy Nazario</cp:lastModifiedBy>
  <cp:revision>12</cp:revision>
  <dcterms:created xsi:type="dcterms:W3CDTF">2026-08-27T16:02:34Z</dcterms:created>
  <dcterms:modified xsi:type="dcterms:W3CDTF">2026-08-27T19:10:55Z</dcterms:modified>
</cp:coreProperties>
</file>